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0" r:id="rId2"/>
    <p:sldId id="262" r:id="rId3"/>
  </p:sldIdLst>
  <p:sldSz cx="7559675" cy="10836275"/>
  <p:notesSz cx="6807200" cy="9939338"/>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4" userDrawn="1">
          <p15:clr>
            <a:srgbClr val="A4A3A4"/>
          </p15:clr>
        </p15:guide>
        <p15:guide id="2" pos="238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中村　裕子 中村 YN." initials="中村　裕子" lastIdx="1" clrIdx="0">
    <p:extLst>
      <p:ext uri="{19B8F6BF-5375-455C-9EA6-DF929625EA0E}">
        <p15:presenceInfo xmlns:p15="http://schemas.microsoft.com/office/powerpoint/2012/main" userId="S-1-5-21-3385511519-3186837375-1668615783-3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426"/>
    <a:srgbClr val="DFFDE0"/>
    <a:srgbClr val="86F689"/>
    <a:srgbClr val="FC5420"/>
    <a:srgbClr val="EAEAEA"/>
    <a:srgbClr val="FFFF99"/>
    <a:srgbClr val="FFFFCC"/>
    <a:srgbClr val="FFCCCC"/>
    <a:srgbClr val="FFCC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85" autoAdjust="0"/>
  </p:normalViewPr>
  <p:slideViewPr>
    <p:cSldViewPr>
      <p:cViewPr>
        <p:scale>
          <a:sx n="120" d="100"/>
          <a:sy n="120" d="100"/>
        </p:scale>
        <p:origin x="360" y="-2466"/>
      </p:cViewPr>
      <p:guideLst>
        <p:guide orient="horz" pos="3414"/>
        <p:guide pos="2382"/>
      </p:guideLst>
    </p:cSldViewPr>
  </p:slideViewPr>
  <p:outlineViewPr>
    <p:cViewPr>
      <p:scale>
        <a:sx n="100" d="100"/>
        <a:sy n="100" d="100"/>
      </p:scale>
      <p:origin x="0" y="0"/>
    </p:cViewPr>
    <p:sldLst>
      <p:sld r:id="rId1" collapse="1"/>
    </p:sldLst>
  </p:outlineViewPr>
  <p:notesTextViewPr>
    <p:cViewPr>
      <p:scale>
        <a:sx n="1" d="1"/>
        <a:sy n="1" d="1"/>
      </p:scale>
      <p:origin x="0" y="0"/>
    </p:cViewPr>
  </p:notesTextViewPr>
  <p:notesViewPr>
    <p:cSldViewPr>
      <p:cViewPr varScale="1">
        <p:scale>
          <a:sx n="61" d="100"/>
          <a:sy n="61" d="100"/>
        </p:scale>
        <p:origin x="3269"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6FDA2DE-6BAF-41A9-8995-9E4069D713F9}"/>
              </a:ext>
            </a:extLst>
          </p:cNvPr>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BAF56B2-FBF4-42BB-A94D-B178962C3AB2}"/>
              </a:ext>
            </a:extLst>
          </p:cNvPr>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098958B9-BA3E-4566-8034-CCFAFF50896C}" type="datetimeFigureOut">
              <a:rPr kumimoji="1" lang="ja-JP" altLang="en-US" smtClean="0"/>
              <a:t>2021/10/4</a:t>
            </a:fld>
            <a:endParaRPr kumimoji="1" lang="ja-JP" altLang="en-US"/>
          </a:p>
        </p:txBody>
      </p:sp>
      <p:sp>
        <p:nvSpPr>
          <p:cNvPr id="4" name="フッター プレースホルダー 3">
            <a:extLst>
              <a:ext uri="{FF2B5EF4-FFF2-40B4-BE49-F238E27FC236}">
                <a16:creationId xmlns:a16="http://schemas.microsoft.com/office/drawing/2014/main" id="{F78EBF71-7C7E-4E73-A8D3-E36BE770E0E3}"/>
              </a:ext>
            </a:extLst>
          </p:cNvPr>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C7744D3-B19E-4079-B942-9EF3E97456C8}"/>
              </a:ext>
            </a:extLst>
          </p:cNvPr>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D0304B7B-6BC9-4C1A-A3E7-012830875993}" type="slidenum">
              <a:rPr kumimoji="1" lang="ja-JP" altLang="en-US" smtClean="0"/>
              <a:t>‹#›</a:t>
            </a:fld>
            <a:endParaRPr kumimoji="1" lang="ja-JP" altLang="en-US"/>
          </a:p>
        </p:txBody>
      </p:sp>
    </p:spTree>
    <p:extLst>
      <p:ext uri="{BB962C8B-B14F-4D97-AF65-F5344CB8AC3E}">
        <p14:creationId xmlns:p14="http://schemas.microsoft.com/office/powerpoint/2010/main" val="399778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50375" cy="498966"/>
          </a:xfrm>
          <a:prstGeom prst="rect">
            <a:avLst/>
          </a:prstGeom>
        </p:spPr>
        <p:txBody>
          <a:bodyPr vert="horz" lIns="92189" tIns="46094" rIns="92189" bIns="46094"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222" y="1"/>
            <a:ext cx="2950375" cy="498966"/>
          </a:xfrm>
          <a:prstGeom prst="rect">
            <a:avLst/>
          </a:prstGeom>
        </p:spPr>
        <p:txBody>
          <a:bodyPr vert="horz" lIns="92189" tIns="46094" rIns="92189" bIns="46094" rtlCol="0"/>
          <a:lstStyle>
            <a:lvl1pPr algn="r">
              <a:defRPr sz="1100"/>
            </a:lvl1pPr>
          </a:lstStyle>
          <a:p>
            <a:fld id="{47BC5804-AA4C-4CEF-9E6C-C83F7D6993ED}" type="datetimeFigureOut">
              <a:rPr kumimoji="1" lang="ja-JP" altLang="en-US" smtClean="0"/>
              <a:t>2021/10/4</a:t>
            </a:fld>
            <a:endParaRPr kumimoji="1" lang="ja-JP" altLang="en-US"/>
          </a:p>
        </p:txBody>
      </p:sp>
      <p:sp>
        <p:nvSpPr>
          <p:cNvPr id="4" name="スライド イメージ プレースホルダー 3"/>
          <p:cNvSpPr>
            <a:spLocks noGrp="1" noRot="1" noChangeAspect="1"/>
          </p:cNvSpPr>
          <p:nvPr>
            <p:ph type="sldImg" idx="2"/>
          </p:nvPr>
        </p:nvSpPr>
        <p:spPr>
          <a:xfrm>
            <a:off x="2233613" y="1243013"/>
            <a:ext cx="2339975" cy="3354387"/>
          </a:xfrm>
          <a:prstGeom prst="rect">
            <a:avLst/>
          </a:prstGeom>
          <a:noFill/>
          <a:ln w="12700">
            <a:solidFill>
              <a:prstClr val="black"/>
            </a:solidFill>
          </a:ln>
        </p:spPr>
        <p:txBody>
          <a:bodyPr vert="horz" lIns="92189" tIns="46094" rIns="92189" bIns="46094" rtlCol="0" anchor="ctr"/>
          <a:lstStyle/>
          <a:p>
            <a:endParaRPr lang="ja-JP" altLang="en-US"/>
          </a:p>
        </p:txBody>
      </p:sp>
      <p:sp>
        <p:nvSpPr>
          <p:cNvPr id="5" name="ノート プレースホルダー 4"/>
          <p:cNvSpPr>
            <a:spLocks noGrp="1"/>
          </p:cNvSpPr>
          <p:nvPr>
            <p:ph type="body" sz="quarter" idx="3"/>
          </p:nvPr>
        </p:nvSpPr>
        <p:spPr>
          <a:xfrm>
            <a:off x="680244" y="4783359"/>
            <a:ext cx="5446723" cy="3913363"/>
          </a:xfrm>
          <a:prstGeom prst="rect">
            <a:avLst/>
          </a:prstGeom>
        </p:spPr>
        <p:txBody>
          <a:bodyPr vert="horz" lIns="92189" tIns="46094" rIns="92189" bIns="4609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373"/>
            <a:ext cx="2950375" cy="498966"/>
          </a:xfrm>
          <a:prstGeom prst="rect">
            <a:avLst/>
          </a:prstGeom>
        </p:spPr>
        <p:txBody>
          <a:bodyPr vert="horz" lIns="92189" tIns="46094" rIns="92189" bIns="46094"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222" y="9440373"/>
            <a:ext cx="2950375" cy="498966"/>
          </a:xfrm>
          <a:prstGeom prst="rect">
            <a:avLst/>
          </a:prstGeom>
        </p:spPr>
        <p:txBody>
          <a:bodyPr vert="horz" lIns="92189" tIns="46094" rIns="92189" bIns="46094" rtlCol="0" anchor="b"/>
          <a:lstStyle>
            <a:lvl1pPr algn="r">
              <a:defRPr sz="1100"/>
            </a:lvl1pPr>
          </a:lstStyle>
          <a:p>
            <a:fld id="{B6D789A6-0433-4DAB-8D87-17039962E7E6}" type="slidenum">
              <a:rPr kumimoji="1" lang="ja-JP" altLang="en-US" smtClean="0"/>
              <a:t>‹#›</a:t>
            </a:fld>
            <a:endParaRPr kumimoji="1" lang="ja-JP" altLang="en-US"/>
          </a:p>
        </p:txBody>
      </p:sp>
    </p:spTree>
    <p:extLst>
      <p:ext uri="{BB962C8B-B14F-4D97-AF65-F5344CB8AC3E}">
        <p14:creationId xmlns:p14="http://schemas.microsoft.com/office/powerpoint/2010/main" val="1789604573"/>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3613" y="1243013"/>
            <a:ext cx="23399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D789A6-0433-4DAB-8D87-17039962E7E6}" type="slidenum">
              <a:rPr kumimoji="1" lang="ja-JP" altLang="en-US" smtClean="0"/>
              <a:t>2</a:t>
            </a:fld>
            <a:endParaRPr kumimoji="1" lang="ja-JP" altLang="en-US"/>
          </a:p>
        </p:txBody>
      </p:sp>
    </p:spTree>
    <p:extLst>
      <p:ext uri="{BB962C8B-B14F-4D97-AF65-F5344CB8AC3E}">
        <p14:creationId xmlns:p14="http://schemas.microsoft.com/office/powerpoint/2010/main" val="397138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7" y="3366275"/>
            <a:ext cx="6425724" cy="232277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953" y="6140558"/>
            <a:ext cx="5291773" cy="2769270"/>
          </a:xfrm>
        </p:spPr>
        <p:txBody>
          <a:bodyPr/>
          <a:lstStyle>
            <a:lvl1pPr marL="0" indent="0" algn="ctr">
              <a:buNone/>
              <a:defRPr>
                <a:solidFill>
                  <a:schemeClr val="tx1">
                    <a:tint val="75000"/>
                  </a:schemeClr>
                </a:solidFill>
              </a:defRPr>
            </a:lvl1pPr>
            <a:lvl2pPr marL="504948" indent="0" algn="ctr">
              <a:buNone/>
              <a:defRPr>
                <a:solidFill>
                  <a:schemeClr val="tx1">
                    <a:tint val="75000"/>
                  </a:schemeClr>
                </a:solidFill>
              </a:defRPr>
            </a:lvl2pPr>
            <a:lvl3pPr marL="1009895" indent="0" algn="ctr">
              <a:buNone/>
              <a:defRPr>
                <a:solidFill>
                  <a:schemeClr val="tx1">
                    <a:tint val="75000"/>
                  </a:schemeClr>
                </a:solidFill>
              </a:defRPr>
            </a:lvl3pPr>
            <a:lvl4pPr marL="1514843" indent="0" algn="ctr">
              <a:buNone/>
              <a:defRPr>
                <a:solidFill>
                  <a:schemeClr val="tx1">
                    <a:tint val="75000"/>
                  </a:schemeClr>
                </a:solidFill>
              </a:defRPr>
            </a:lvl4pPr>
            <a:lvl5pPr marL="2019789" indent="0" algn="ctr">
              <a:buNone/>
              <a:defRPr>
                <a:solidFill>
                  <a:schemeClr val="tx1">
                    <a:tint val="75000"/>
                  </a:schemeClr>
                </a:solidFill>
              </a:defRPr>
            </a:lvl5pPr>
            <a:lvl6pPr marL="2524737" indent="0" algn="ctr">
              <a:buNone/>
              <a:defRPr>
                <a:solidFill>
                  <a:schemeClr val="tx1">
                    <a:tint val="75000"/>
                  </a:schemeClr>
                </a:solidFill>
              </a:defRPr>
            </a:lvl6pPr>
            <a:lvl7pPr marL="3029685" indent="0" algn="ctr">
              <a:buNone/>
              <a:defRPr>
                <a:solidFill>
                  <a:schemeClr val="tx1">
                    <a:tint val="75000"/>
                  </a:schemeClr>
                </a:solidFill>
              </a:defRPr>
            </a:lvl7pPr>
            <a:lvl8pPr marL="3534632" indent="0" algn="ctr">
              <a:buNone/>
              <a:defRPr>
                <a:solidFill>
                  <a:schemeClr val="tx1">
                    <a:tint val="75000"/>
                  </a:schemeClr>
                </a:solidFill>
              </a:defRPr>
            </a:lvl8pPr>
            <a:lvl9pPr marL="403958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57885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222683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5" y="579445"/>
            <a:ext cx="1275696" cy="1232626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494" y="579445"/>
            <a:ext cx="3701091" cy="123262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366423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76772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3" y="6963313"/>
            <a:ext cx="6425724" cy="2152205"/>
          </a:xfrm>
        </p:spPr>
        <p:txBody>
          <a:bodyPr anchor="t"/>
          <a:lstStyle>
            <a:lvl1pPr algn="l">
              <a:defRPr sz="441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163" y="4592877"/>
            <a:ext cx="6425724" cy="2370433"/>
          </a:xfrm>
        </p:spPr>
        <p:txBody>
          <a:bodyPr anchor="b"/>
          <a:lstStyle>
            <a:lvl1pPr marL="0" indent="0">
              <a:buNone/>
              <a:defRPr sz="2208">
                <a:solidFill>
                  <a:schemeClr val="tx1">
                    <a:tint val="75000"/>
                  </a:schemeClr>
                </a:solidFill>
              </a:defRPr>
            </a:lvl1pPr>
            <a:lvl2pPr marL="504948" indent="0">
              <a:buNone/>
              <a:defRPr sz="1988">
                <a:solidFill>
                  <a:schemeClr val="tx1">
                    <a:tint val="75000"/>
                  </a:schemeClr>
                </a:solidFill>
              </a:defRPr>
            </a:lvl2pPr>
            <a:lvl3pPr marL="1009895" indent="0">
              <a:buNone/>
              <a:defRPr sz="1767">
                <a:solidFill>
                  <a:schemeClr val="tx1">
                    <a:tint val="75000"/>
                  </a:schemeClr>
                </a:solidFill>
              </a:defRPr>
            </a:lvl3pPr>
            <a:lvl4pPr marL="1514843" indent="0">
              <a:buNone/>
              <a:defRPr sz="1545">
                <a:solidFill>
                  <a:schemeClr val="tx1">
                    <a:tint val="75000"/>
                  </a:schemeClr>
                </a:solidFill>
              </a:defRPr>
            </a:lvl4pPr>
            <a:lvl5pPr marL="2019789" indent="0">
              <a:buNone/>
              <a:defRPr sz="1545">
                <a:solidFill>
                  <a:schemeClr val="tx1">
                    <a:tint val="75000"/>
                  </a:schemeClr>
                </a:solidFill>
              </a:defRPr>
            </a:lvl5pPr>
            <a:lvl6pPr marL="2524737" indent="0">
              <a:buNone/>
              <a:defRPr sz="1545">
                <a:solidFill>
                  <a:schemeClr val="tx1">
                    <a:tint val="75000"/>
                  </a:schemeClr>
                </a:solidFill>
              </a:defRPr>
            </a:lvl6pPr>
            <a:lvl7pPr marL="3029685" indent="0">
              <a:buNone/>
              <a:defRPr sz="1545">
                <a:solidFill>
                  <a:schemeClr val="tx1">
                    <a:tint val="75000"/>
                  </a:schemeClr>
                </a:solidFill>
              </a:defRPr>
            </a:lvl7pPr>
            <a:lvl8pPr marL="3534632" indent="0">
              <a:buNone/>
              <a:defRPr sz="1545">
                <a:solidFill>
                  <a:schemeClr val="tx1">
                    <a:tint val="75000"/>
                  </a:schemeClr>
                </a:solidFill>
              </a:defRPr>
            </a:lvl8pPr>
            <a:lvl9pPr marL="4039580" indent="0">
              <a:buNone/>
              <a:defRPr sz="1545">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351140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491" y="3371290"/>
            <a:ext cx="2488394" cy="9534417"/>
          </a:xfrm>
        </p:spPr>
        <p:txBody>
          <a:bodyPr/>
          <a:lstStyle>
            <a:lvl1pPr>
              <a:defRPr sz="3093"/>
            </a:lvl1pPr>
            <a:lvl2pPr>
              <a:defRPr sz="2649"/>
            </a:lvl2pPr>
            <a:lvl3pPr>
              <a:defRPr sz="2208"/>
            </a:lvl3pPr>
            <a:lvl4pPr>
              <a:defRPr sz="1988"/>
            </a:lvl4pPr>
            <a:lvl5pPr>
              <a:defRPr sz="1988"/>
            </a:lvl5pPr>
            <a:lvl6pPr>
              <a:defRPr sz="1988"/>
            </a:lvl6pPr>
            <a:lvl7pPr>
              <a:defRPr sz="1988"/>
            </a:lvl7pPr>
            <a:lvl8pPr>
              <a:defRPr sz="1988"/>
            </a:lvl8pPr>
            <a:lvl9pPr>
              <a:defRPr sz="198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7877" y="3371290"/>
            <a:ext cx="2488394" cy="9534417"/>
          </a:xfrm>
        </p:spPr>
        <p:txBody>
          <a:bodyPr/>
          <a:lstStyle>
            <a:lvl1pPr>
              <a:defRPr sz="3093"/>
            </a:lvl1pPr>
            <a:lvl2pPr>
              <a:defRPr sz="2649"/>
            </a:lvl2pPr>
            <a:lvl3pPr>
              <a:defRPr sz="2208"/>
            </a:lvl3pPr>
            <a:lvl4pPr>
              <a:defRPr sz="1988"/>
            </a:lvl4pPr>
            <a:lvl5pPr>
              <a:defRPr sz="1988"/>
            </a:lvl5pPr>
            <a:lvl6pPr>
              <a:defRPr sz="1988"/>
            </a:lvl6pPr>
            <a:lvl7pPr>
              <a:defRPr sz="1988"/>
            </a:lvl7pPr>
            <a:lvl8pPr>
              <a:defRPr sz="1988"/>
            </a:lvl8pPr>
            <a:lvl9pPr>
              <a:defRPr sz="198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19835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5" y="433957"/>
            <a:ext cx="6803708" cy="1806046"/>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6" y="2425626"/>
            <a:ext cx="3340169" cy="1010883"/>
          </a:xfrm>
        </p:spPr>
        <p:txBody>
          <a:bodyPr anchor="b"/>
          <a:lstStyle>
            <a:lvl1pPr marL="0" indent="0">
              <a:buNone/>
              <a:defRPr sz="2649" b="1"/>
            </a:lvl1pPr>
            <a:lvl2pPr marL="504948" indent="0">
              <a:buNone/>
              <a:defRPr sz="2208" b="1"/>
            </a:lvl2pPr>
            <a:lvl3pPr marL="1009895" indent="0">
              <a:buNone/>
              <a:defRPr sz="1988" b="1"/>
            </a:lvl3pPr>
            <a:lvl4pPr marL="1514843" indent="0">
              <a:buNone/>
              <a:defRPr sz="1767" b="1"/>
            </a:lvl4pPr>
            <a:lvl5pPr marL="2019789" indent="0">
              <a:buNone/>
              <a:defRPr sz="1767" b="1"/>
            </a:lvl5pPr>
            <a:lvl6pPr marL="2524737" indent="0">
              <a:buNone/>
              <a:defRPr sz="1767" b="1"/>
            </a:lvl6pPr>
            <a:lvl7pPr marL="3029685" indent="0">
              <a:buNone/>
              <a:defRPr sz="1767" b="1"/>
            </a:lvl7pPr>
            <a:lvl8pPr marL="3534632" indent="0">
              <a:buNone/>
              <a:defRPr sz="1767" b="1"/>
            </a:lvl8pPr>
            <a:lvl9pPr marL="4039580" indent="0">
              <a:buNone/>
              <a:defRPr sz="176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986" y="3436504"/>
            <a:ext cx="3340169" cy="6243401"/>
          </a:xfrm>
        </p:spPr>
        <p:txBody>
          <a:bodyPr/>
          <a:lstStyle>
            <a:lvl1pPr>
              <a:defRPr sz="2649"/>
            </a:lvl1pPr>
            <a:lvl2pPr>
              <a:defRPr sz="2208"/>
            </a:lvl2pPr>
            <a:lvl3pPr>
              <a:defRPr sz="1988"/>
            </a:lvl3pPr>
            <a:lvl4pPr>
              <a:defRPr sz="1767"/>
            </a:lvl4pPr>
            <a:lvl5pPr>
              <a:defRPr sz="1767"/>
            </a:lvl5pPr>
            <a:lvl6pPr>
              <a:defRPr sz="1767"/>
            </a:lvl6pPr>
            <a:lvl7pPr>
              <a:defRPr sz="1767"/>
            </a:lvl7pPr>
            <a:lvl8pPr>
              <a:defRPr sz="1767"/>
            </a:lvl8pPr>
            <a:lvl9pPr>
              <a:defRPr sz="17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0216" y="2425626"/>
            <a:ext cx="3341481" cy="1010883"/>
          </a:xfrm>
        </p:spPr>
        <p:txBody>
          <a:bodyPr anchor="b"/>
          <a:lstStyle>
            <a:lvl1pPr marL="0" indent="0">
              <a:buNone/>
              <a:defRPr sz="2649" b="1"/>
            </a:lvl1pPr>
            <a:lvl2pPr marL="504948" indent="0">
              <a:buNone/>
              <a:defRPr sz="2208" b="1"/>
            </a:lvl2pPr>
            <a:lvl3pPr marL="1009895" indent="0">
              <a:buNone/>
              <a:defRPr sz="1988" b="1"/>
            </a:lvl3pPr>
            <a:lvl4pPr marL="1514843" indent="0">
              <a:buNone/>
              <a:defRPr sz="1767" b="1"/>
            </a:lvl4pPr>
            <a:lvl5pPr marL="2019789" indent="0">
              <a:buNone/>
              <a:defRPr sz="1767" b="1"/>
            </a:lvl5pPr>
            <a:lvl6pPr marL="2524737" indent="0">
              <a:buNone/>
              <a:defRPr sz="1767" b="1"/>
            </a:lvl6pPr>
            <a:lvl7pPr marL="3029685" indent="0">
              <a:buNone/>
              <a:defRPr sz="1767" b="1"/>
            </a:lvl7pPr>
            <a:lvl8pPr marL="3534632" indent="0">
              <a:buNone/>
              <a:defRPr sz="1767" b="1"/>
            </a:lvl8pPr>
            <a:lvl9pPr marL="4039580" indent="0">
              <a:buNone/>
              <a:defRPr sz="176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0216" y="3436504"/>
            <a:ext cx="3341481" cy="6243401"/>
          </a:xfrm>
        </p:spPr>
        <p:txBody>
          <a:bodyPr/>
          <a:lstStyle>
            <a:lvl1pPr>
              <a:defRPr sz="2649"/>
            </a:lvl1pPr>
            <a:lvl2pPr>
              <a:defRPr sz="2208"/>
            </a:lvl2pPr>
            <a:lvl3pPr>
              <a:defRPr sz="1988"/>
            </a:lvl3pPr>
            <a:lvl4pPr>
              <a:defRPr sz="1767"/>
            </a:lvl4pPr>
            <a:lvl5pPr>
              <a:defRPr sz="1767"/>
            </a:lvl5pPr>
            <a:lvl6pPr>
              <a:defRPr sz="1767"/>
            </a:lvl6pPr>
            <a:lvl7pPr>
              <a:defRPr sz="1767"/>
            </a:lvl7pPr>
            <a:lvl8pPr>
              <a:defRPr sz="1767"/>
            </a:lvl8pPr>
            <a:lvl9pPr>
              <a:defRPr sz="17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268046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2227934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354438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8" y="431448"/>
            <a:ext cx="2487081" cy="1836148"/>
          </a:xfrm>
        </p:spPr>
        <p:txBody>
          <a:bodyPr anchor="b"/>
          <a:lstStyle>
            <a:lvl1pPr algn="l">
              <a:defRPr sz="220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5626" y="431449"/>
            <a:ext cx="4226069" cy="9248461"/>
          </a:xfrm>
        </p:spPr>
        <p:txBody>
          <a:bodyPr/>
          <a:lstStyle>
            <a:lvl1pPr>
              <a:defRPr sz="3535"/>
            </a:lvl1pPr>
            <a:lvl2pPr>
              <a:defRPr sz="3093"/>
            </a:lvl2pPr>
            <a:lvl3pPr>
              <a:defRPr sz="2649"/>
            </a:lvl3pPr>
            <a:lvl4pPr>
              <a:defRPr sz="2208"/>
            </a:lvl4pPr>
            <a:lvl5pPr>
              <a:defRPr sz="2208"/>
            </a:lvl5pPr>
            <a:lvl6pPr>
              <a:defRPr sz="2208"/>
            </a:lvl6pPr>
            <a:lvl7pPr>
              <a:defRPr sz="2208"/>
            </a:lvl7pPr>
            <a:lvl8pPr>
              <a:defRPr sz="2208"/>
            </a:lvl8pPr>
            <a:lvl9pPr>
              <a:defRPr sz="220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988" y="2267593"/>
            <a:ext cx="2487081" cy="7412314"/>
          </a:xfrm>
        </p:spPr>
        <p:txBody>
          <a:bodyPr/>
          <a:lstStyle>
            <a:lvl1pPr marL="0" indent="0">
              <a:buNone/>
              <a:defRPr sz="1545"/>
            </a:lvl1pPr>
            <a:lvl2pPr marL="504948" indent="0">
              <a:buNone/>
              <a:defRPr sz="1324"/>
            </a:lvl2pPr>
            <a:lvl3pPr marL="1009895" indent="0">
              <a:buNone/>
              <a:defRPr sz="1104"/>
            </a:lvl3pPr>
            <a:lvl4pPr marL="1514843" indent="0">
              <a:buNone/>
              <a:defRPr sz="994"/>
            </a:lvl4pPr>
            <a:lvl5pPr marL="2019789" indent="0">
              <a:buNone/>
              <a:defRPr sz="994"/>
            </a:lvl5pPr>
            <a:lvl6pPr marL="2524737" indent="0">
              <a:buNone/>
              <a:defRPr sz="994"/>
            </a:lvl6pPr>
            <a:lvl7pPr marL="3029685" indent="0">
              <a:buNone/>
              <a:defRPr sz="994"/>
            </a:lvl7pPr>
            <a:lvl8pPr marL="3534632" indent="0">
              <a:buNone/>
              <a:defRPr sz="994"/>
            </a:lvl8pPr>
            <a:lvl9pPr marL="4039580" indent="0">
              <a:buNone/>
              <a:defRPr sz="99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247240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51" y="7585396"/>
            <a:ext cx="4535805" cy="895499"/>
          </a:xfrm>
        </p:spPr>
        <p:txBody>
          <a:bodyPr anchor="b"/>
          <a:lstStyle>
            <a:lvl1pPr algn="l">
              <a:defRPr sz="2208" b="1"/>
            </a:lvl1pPr>
          </a:lstStyle>
          <a:p>
            <a:r>
              <a:rPr kumimoji="1" lang="ja-JP" altLang="en-US"/>
              <a:t>マスター タイトルの書式設定</a:t>
            </a:r>
          </a:p>
        </p:txBody>
      </p:sp>
      <p:sp>
        <p:nvSpPr>
          <p:cNvPr id="3" name="図プレースホルダー 2"/>
          <p:cNvSpPr>
            <a:spLocks noGrp="1"/>
          </p:cNvSpPr>
          <p:nvPr>
            <p:ph type="pic" idx="1"/>
          </p:nvPr>
        </p:nvSpPr>
        <p:spPr>
          <a:xfrm>
            <a:off x="1481751" y="968242"/>
            <a:ext cx="4535805" cy="6501765"/>
          </a:xfrm>
        </p:spPr>
        <p:txBody>
          <a:bodyPr/>
          <a:lstStyle>
            <a:lvl1pPr marL="0" indent="0">
              <a:buNone/>
              <a:defRPr sz="3535"/>
            </a:lvl1pPr>
            <a:lvl2pPr marL="504948" indent="0">
              <a:buNone/>
              <a:defRPr sz="3093"/>
            </a:lvl2pPr>
            <a:lvl3pPr marL="1009895" indent="0">
              <a:buNone/>
              <a:defRPr sz="2649"/>
            </a:lvl3pPr>
            <a:lvl4pPr marL="1514843" indent="0">
              <a:buNone/>
              <a:defRPr sz="2208"/>
            </a:lvl4pPr>
            <a:lvl5pPr marL="2019789" indent="0">
              <a:buNone/>
              <a:defRPr sz="2208"/>
            </a:lvl5pPr>
            <a:lvl6pPr marL="2524737" indent="0">
              <a:buNone/>
              <a:defRPr sz="2208"/>
            </a:lvl6pPr>
            <a:lvl7pPr marL="3029685" indent="0">
              <a:buNone/>
              <a:defRPr sz="2208"/>
            </a:lvl7pPr>
            <a:lvl8pPr marL="3534632" indent="0">
              <a:buNone/>
              <a:defRPr sz="2208"/>
            </a:lvl8pPr>
            <a:lvl9pPr marL="4039580" indent="0">
              <a:buNone/>
              <a:defRPr sz="2208"/>
            </a:lvl9pPr>
          </a:lstStyle>
          <a:p>
            <a:endParaRPr kumimoji="1" lang="ja-JP" altLang="en-US"/>
          </a:p>
        </p:txBody>
      </p:sp>
      <p:sp>
        <p:nvSpPr>
          <p:cNvPr id="4" name="テキスト プレースホルダー 3"/>
          <p:cNvSpPr>
            <a:spLocks noGrp="1"/>
          </p:cNvSpPr>
          <p:nvPr>
            <p:ph type="body" sz="half" idx="2"/>
          </p:nvPr>
        </p:nvSpPr>
        <p:spPr>
          <a:xfrm>
            <a:off x="1481751" y="8480894"/>
            <a:ext cx="4535805" cy="1271756"/>
          </a:xfrm>
        </p:spPr>
        <p:txBody>
          <a:bodyPr/>
          <a:lstStyle>
            <a:lvl1pPr marL="0" indent="0">
              <a:buNone/>
              <a:defRPr sz="1545"/>
            </a:lvl1pPr>
            <a:lvl2pPr marL="504948" indent="0">
              <a:buNone/>
              <a:defRPr sz="1324"/>
            </a:lvl2pPr>
            <a:lvl3pPr marL="1009895" indent="0">
              <a:buNone/>
              <a:defRPr sz="1104"/>
            </a:lvl3pPr>
            <a:lvl4pPr marL="1514843" indent="0">
              <a:buNone/>
              <a:defRPr sz="994"/>
            </a:lvl4pPr>
            <a:lvl5pPr marL="2019789" indent="0">
              <a:buNone/>
              <a:defRPr sz="994"/>
            </a:lvl5pPr>
            <a:lvl6pPr marL="2524737" indent="0">
              <a:buNone/>
              <a:defRPr sz="994"/>
            </a:lvl6pPr>
            <a:lvl7pPr marL="3029685" indent="0">
              <a:buNone/>
              <a:defRPr sz="994"/>
            </a:lvl7pPr>
            <a:lvl8pPr marL="3534632" indent="0">
              <a:buNone/>
              <a:defRPr sz="994"/>
            </a:lvl8pPr>
            <a:lvl9pPr marL="4039580" indent="0">
              <a:buNone/>
              <a:defRPr sz="994"/>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3631A8-CD78-4E83-B127-250B93620978}" type="datetimeFigureOut">
              <a:rPr kumimoji="1" lang="ja-JP" altLang="en-US" smtClean="0"/>
              <a:t>2021/10/4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103904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5" y="433957"/>
            <a:ext cx="6803708" cy="180604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5" y="2528467"/>
            <a:ext cx="6803708" cy="715144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986" y="10043625"/>
            <a:ext cx="1763924" cy="576930"/>
          </a:xfrm>
          <a:prstGeom prst="rect">
            <a:avLst/>
          </a:prstGeom>
        </p:spPr>
        <p:txBody>
          <a:bodyPr vert="horz" lIns="91440" tIns="45720" rIns="91440" bIns="45720" rtlCol="0" anchor="ctr"/>
          <a:lstStyle>
            <a:lvl1pPr algn="l">
              <a:defRPr sz="1324">
                <a:solidFill>
                  <a:schemeClr val="tx1">
                    <a:tint val="75000"/>
                  </a:schemeClr>
                </a:solidFill>
              </a:defRPr>
            </a:lvl1pPr>
          </a:lstStyle>
          <a:p>
            <a:fld id="{E53631A8-CD78-4E83-B127-250B93620978}" type="datetimeFigureOut">
              <a:rPr kumimoji="1" lang="ja-JP" altLang="en-US" smtClean="0"/>
              <a:t>2021/10/4</a:t>
            </a:fld>
            <a:endParaRPr kumimoji="1" lang="ja-JP" altLang="en-US"/>
          </a:p>
        </p:txBody>
      </p:sp>
      <p:sp>
        <p:nvSpPr>
          <p:cNvPr id="5" name="フッター プレースホルダー 4"/>
          <p:cNvSpPr>
            <a:spLocks noGrp="1"/>
          </p:cNvSpPr>
          <p:nvPr>
            <p:ph type="ftr" sz="quarter" idx="3"/>
          </p:nvPr>
        </p:nvSpPr>
        <p:spPr>
          <a:xfrm>
            <a:off x="2582891" y="10043625"/>
            <a:ext cx="2393896" cy="576930"/>
          </a:xfrm>
          <a:prstGeom prst="rect">
            <a:avLst/>
          </a:prstGeom>
        </p:spPr>
        <p:txBody>
          <a:bodyPr vert="horz" lIns="91440" tIns="45720" rIns="91440" bIns="45720" rtlCol="0" anchor="ctr"/>
          <a:lstStyle>
            <a:lvl1pPr algn="ctr">
              <a:defRPr sz="132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8" y="10043625"/>
            <a:ext cx="1763924" cy="576930"/>
          </a:xfrm>
          <a:prstGeom prst="rect">
            <a:avLst/>
          </a:prstGeom>
        </p:spPr>
        <p:txBody>
          <a:bodyPr vert="horz" lIns="91440" tIns="45720" rIns="91440" bIns="45720" rtlCol="0" anchor="ctr"/>
          <a:lstStyle>
            <a:lvl1pPr algn="r">
              <a:defRPr sz="1324">
                <a:solidFill>
                  <a:schemeClr val="tx1">
                    <a:tint val="75000"/>
                  </a:schemeClr>
                </a:solidFill>
              </a:defRPr>
            </a:lvl1pPr>
          </a:lstStyle>
          <a:p>
            <a:fld id="{42BC415F-12F9-4681-B3C2-B6DA5F59EAFF}" type="slidenum">
              <a:rPr kumimoji="1" lang="ja-JP" altLang="en-US" smtClean="0"/>
              <a:t>‹#›</a:t>
            </a:fld>
            <a:endParaRPr kumimoji="1" lang="ja-JP" altLang="en-US"/>
          </a:p>
        </p:txBody>
      </p:sp>
    </p:spTree>
    <p:extLst>
      <p:ext uri="{BB962C8B-B14F-4D97-AF65-F5344CB8AC3E}">
        <p14:creationId xmlns:p14="http://schemas.microsoft.com/office/powerpoint/2010/main" val="3198095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9895" rtl="0" eaLnBrk="1" latinLnBrk="0" hangingPunct="1">
        <a:spcBef>
          <a:spcPct val="0"/>
        </a:spcBef>
        <a:buNone/>
        <a:defRPr kumimoji="1" sz="4859" kern="1200">
          <a:solidFill>
            <a:schemeClr val="tx1"/>
          </a:solidFill>
          <a:latin typeface="+mj-lt"/>
          <a:ea typeface="+mj-ea"/>
          <a:cs typeface="+mj-cs"/>
        </a:defRPr>
      </a:lvl1pPr>
    </p:titleStyle>
    <p:bodyStyle>
      <a:lvl1pPr marL="378710" indent="-378710" algn="l" defTabSz="1009895" rtl="0" eaLnBrk="1" latinLnBrk="0" hangingPunct="1">
        <a:spcBef>
          <a:spcPct val="20000"/>
        </a:spcBef>
        <a:buFont typeface="Arial" panose="020B0604020202020204" pitchFamily="34" charset="0"/>
        <a:buChar char="•"/>
        <a:defRPr kumimoji="1" sz="3535" kern="1200">
          <a:solidFill>
            <a:schemeClr val="tx1"/>
          </a:solidFill>
          <a:latin typeface="+mn-lt"/>
          <a:ea typeface="+mn-ea"/>
          <a:cs typeface="+mn-cs"/>
        </a:defRPr>
      </a:lvl1pPr>
      <a:lvl2pPr marL="820539" indent="-315591" algn="l" defTabSz="1009895" rtl="0" eaLnBrk="1" latinLnBrk="0" hangingPunct="1">
        <a:spcBef>
          <a:spcPct val="20000"/>
        </a:spcBef>
        <a:buFont typeface="Arial" panose="020B0604020202020204" pitchFamily="34" charset="0"/>
        <a:buChar char="–"/>
        <a:defRPr kumimoji="1" sz="3093" kern="1200">
          <a:solidFill>
            <a:schemeClr val="tx1"/>
          </a:solidFill>
          <a:latin typeface="+mn-lt"/>
          <a:ea typeface="+mn-ea"/>
          <a:cs typeface="+mn-cs"/>
        </a:defRPr>
      </a:lvl2pPr>
      <a:lvl3pPr marL="1262369" indent="-252474" algn="l" defTabSz="1009895" rtl="0" eaLnBrk="1" latinLnBrk="0" hangingPunct="1">
        <a:spcBef>
          <a:spcPct val="20000"/>
        </a:spcBef>
        <a:buFont typeface="Arial" panose="020B0604020202020204" pitchFamily="34" charset="0"/>
        <a:buChar char="•"/>
        <a:defRPr kumimoji="1" sz="2649" kern="1200">
          <a:solidFill>
            <a:schemeClr val="tx1"/>
          </a:solidFill>
          <a:latin typeface="+mn-lt"/>
          <a:ea typeface="+mn-ea"/>
          <a:cs typeface="+mn-cs"/>
        </a:defRPr>
      </a:lvl3pPr>
      <a:lvl4pPr marL="1767317" indent="-252474" algn="l" defTabSz="1009895" rtl="0" eaLnBrk="1" latinLnBrk="0" hangingPunct="1">
        <a:spcBef>
          <a:spcPct val="20000"/>
        </a:spcBef>
        <a:buFont typeface="Arial" panose="020B0604020202020204" pitchFamily="34" charset="0"/>
        <a:buChar char="–"/>
        <a:defRPr kumimoji="1" sz="2208" kern="1200">
          <a:solidFill>
            <a:schemeClr val="tx1"/>
          </a:solidFill>
          <a:latin typeface="+mn-lt"/>
          <a:ea typeface="+mn-ea"/>
          <a:cs typeface="+mn-cs"/>
        </a:defRPr>
      </a:lvl4pPr>
      <a:lvl5pPr marL="2272264" indent="-252474" algn="l" defTabSz="1009895" rtl="0" eaLnBrk="1" latinLnBrk="0" hangingPunct="1">
        <a:spcBef>
          <a:spcPct val="20000"/>
        </a:spcBef>
        <a:buFont typeface="Arial" panose="020B0604020202020204" pitchFamily="34" charset="0"/>
        <a:buChar char="»"/>
        <a:defRPr kumimoji="1" sz="2208" kern="1200">
          <a:solidFill>
            <a:schemeClr val="tx1"/>
          </a:solidFill>
          <a:latin typeface="+mn-lt"/>
          <a:ea typeface="+mn-ea"/>
          <a:cs typeface="+mn-cs"/>
        </a:defRPr>
      </a:lvl5pPr>
      <a:lvl6pPr marL="2777211" indent="-252474" algn="l" defTabSz="1009895" rtl="0" eaLnBrk="1" latinLnBrk="0" hangingPunct="1">
        <a:spcBef>
          <a:spcPct val="20000"/>
        </a:spcBef>
        <a:buFont typeface="Arial" panose="020B0604020202020204" pitchFamily="34" charset="0"/>
        <a:buChar char="•"/>
        <a:defRPr kumimoji="1" sz="2208" kern="1200">
          <a:solidFill>
            <a:schemeClr val="tx1"/>
          </a:solidFill>
          <a:latin typeface="+mn-lt"/>
          <a:ea typeface="+mn-ea"/>
          <a:cs typeface="+mn-cs"/>
        </a:defRPr>
      </a:lvl6pPr>
      <a:lvl7pPr marL="3282159" indent="-252474" algn="l" defTabSz="1009895" rtl="0" eaLnBrk="1" latinLnBrk="0" hangingPunct="1">
        <a:spcBef>
          <a:spcPct val="20000"/>
        </a:spcBef>
        <a:buFont typeface="Arial" panose="020B0604020202020204" pitchFamily="34" charset="0"/>
        <a:buChar char="•"/>
        <a:defRPr kumimoji="1" sz="2208" kern="1200">
          <a:solidFill>
            <a:schemeClr val="tx1"/>
          </a:solidFill>
          <a:latin typeface="+mn-lt"/>
          <a:ea typeface="+mn-ea"/>
          <a:cs typeface="+mn-cs"/>
        </a:defRPr>
      </a:lvl7pPr>
      <a:lvl8pPr marL="3787106" indent="-252474" algn="l" defTabSz="1009895" rtl="0" eaLnBrk="1" latinLnBrk="0" hangingPunct="1">
        <a:spcBef>
          <a:spcPct val="20000"/>
        </a:spcBef>
        <a:buFont typeface="Arial" panose="020B0604020202020204" pitchFamily="34" charset="0"/>
        <a:buChar char="•"/>
        <a:defRPr kumimoji="1" sz="2208" kern="1200">
          <a:solidFill>
            <a:schemeClr val="tx1"/>
          </a:solidFill>
          <a:latin typeface="+mn-lt"/>
          <a:ea typeface="+mn-ea"/>
          <a:cs typeface="+mn-cs"/>
        </a:defRPr>
      </a:lvl8pPr>
      <a:lvl9pPr marL="4292054" indent="-252474" algn="l" defTabSz="1009895" rtl="0" eaLnBrk="1" latinLnBrk="0" hangingPunct="1">
        <a:spcBef>
          <a:spcPct val="20000"/>
        </a:spcBef>
        <a:buFont typeface="Arial" panose="020B0604020202020204" pitchFamily="34" charset="0"/>
        <a:buChar char="•"/>
        <a:defRPr kumimoji="1" sz="2208" kern="1200">
          <a:solidFill>
            <a:schemeClr val="tx1"/>
          </a:solidFill>
          <a:latin typeface="+mn-lt"/>
          <a:ea typeface="+mn-ea"/>
          <a:cs typeface="+mn-cs"/>
        </a:defRPr>
      </a:lvl9pPr>
    </p:bodyStyle>
    <p:otherStyle>
      <a:defPPr>
        <a:defRPr lang="ja-JP"/>
      </a:defPPr>
      <a:lvl1pPr marL="0" algn="l" defTabSz="1009895" rtl="0" eaLnBrk="1" latinLnBrk="0" hangingPunct="1">
        <a:defRPr kumimoji="1" sz="1988" kern="1200">
          <a:solidFill>
            <a:schemeClr val="tx1"/>
          </a:solidFill>
          <a:latin typeface="+mn-lt"/>
          <a:ea typeface="+mn-ea"/>
          <a:cs typeface="+mn-cs"/>
        </a:defRPr>
      </a:lvl1pPr>
      <a:lvl2pPr marL="504948" algn="l" defTabSz="1009895" rtl="0" eaLnBrk="1" latinLnBrk="0" hangingPunct="1">
        <a:defRPr kumimoji="1" sz="1988" kern="1200">
          <a:solidFill>
            <a:schemeClr val="tx1"/>
          </a:solidFill>
          <a:latin typeface="+mn-lt"/>
          <a:ea typeface="+mn-ea"/>
          <a:cs typeface="+mn-cs"/>
        </a:defRPr>
      </a:lvl2pPr>
      <a:lvl3pPr marL="1009895" algn="l" defTabSz="1009895" rtl="0" eaLnBrk="1" latinLnBrk="0" hangingPunct="1">
        <a:defRPr kumimoji="1" sz="1988" kern="1200">
          <a:solidFill>
            <a:schemeClr val="tx1"/>
          </a:solidFill>
          <a:latin typeface="+mn-lt"/>
          <a:ea typeface="+mn-ea"/>
          <a:cs typeface="+mn-cs"/>
        </a:defRPr>
      </a:lvl3pPr>
      <a:lvl4pPr marL="1514843" algn="l" defTabSz="1009895" rtl="0" eaLnBrk="1" latinLnBrk="0" hangingPunct="1">
        <a:defRPr kumimoji="1" sz="1988" kern="1200">
          <a:solidFill>
            <a:schemeClr val="tx1"/>
          </a:solidFill>
          <a:latin typeface="+mn-lt"/>
          <a:ea typeface="+mn-ea"/>
          <a:cs typeface="+mn-cs"/>
        </a:defRPr>
      </a:lvl4pPr>
      <a:lvl5pPr marL="2019789" algn="l" defTabSz="1009895" rtl="0" eaLnBrk="1" latinLnBrk="0" hangingPunct="1">
        <a:defRPr kumimoji="1" sz="1988" kern="1200">
          <a:solidFill>
            <a:schemeClr val="tx1"/>
          </a:solidFill>
          <a:latin typeface="+mn-lt"/>
          <a:ea typeface="+mn-ea"/>
          <a:cs typeface="+mn-cs"/>
        </a:defRPr>
      </a:lvl5pPr>
      <a:lvl6pPr marL="2524737" algn="l" defTabSz="1009895" rtl="0" eaLnBrk="1" latinLnBrk="0" hangingPunct="1">
        <a:defRPr kumimoji="1" sz="1988" kern="1200">
          <a:solidFill>
            <a:schemeClr val="tx1"/>
          </a:solidFill>
          <a:latin typeface="+mn-lt"/>
          <a:ea typeface="+mn-ea"/>
          <a:cs typeface="+mn-cs"/>
        </a:defRPr>
      </a:lvl6pPr>
      <a:lvl7pPr marL="3029685" algn="l" defTabSz="1009895" rtl="0" eaLnBrk="1" latinLnBrk="0" hangingPunct="1">
        <a:defRPr kumimoji="1" sz="1988" kern="1200">
          <a:solidFill>
            <a:schemeClr val="tx1"/>
          </a:solidFill>
          <a:latin typeface="+mn-lt"/>
          <a:ea typeface="+mn-ea"/>
          <a:cs typeface="+mn-cs"/>
        </a:defRPr>
      </a:lvl7pPr>
      <a:lvl8pPr marL="3534632" algn="l" defTabSz="1009895" rtl="0" eaLnBrk="1" latinLnBrk="0" hangingPunct="1">
        <a:defRPr kumimoji="1" sz="1988" kern="1200">
          <a:solidFill>
            <a:schemeClr val="tx1"/>
          </a:solidFill>
          <a:latin typeface="+mn-lt"/>
          <a:ea typeface="+mn-ea"/>
          <a:cs typeface="+mn-cs"/>
        </a:defRPr>
      </a:lvl8pPr>
      <a:lvl9pPr marL="4039580" algn="l" defTabSz="1009895" rtl="0" eaLnBrk="1" latinLnBrk="0" hangingPunct="1">
        <a:defRPr kumimoji="1" sz="19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6F689"/>
        </a:solidFill>
        <a:effectLst/>
      </p:bgPr>
    </p:bg>
    <p:spTree>
      <p:nvGrpSpPr>
        <p:cNvPr id="1" name=""/>
        <p:cNvGrpSpPr/>
        <p:nvPr/>
      </p:nvGrpSpPr>
      <p:grpSpPr>
        <a:xfrm>
          <a:off x="0" y="0"/>
          <a:ext cx="0" cy="0"/>
          <a:chOff x="0" y="0"/>
          <a:chExt cx="0" cy="0"/>
        </a:xfrm>
      </p:grpSpPr>
      <p:sp>
        <p:nvSpPr>
          <p:cNvPr id="12" name="平行四辺形 11"/>
          <p:cNvSpPr/>
          <p:nvPr/>
        </p:nvSpPr>
        <p:spPr>
          <a:xfrm>
            <a:off x="-540643" y="2212606"/>
            <a:ext cx="7791517" cy="3375226"/>
          </a:xfrm>
          <a:prstGeom prst="parallelogram">
            <a:avLst/>
          </a:prstGeom>
          <a:solidFill>
            <a:schemeClr val="bg1"/>
          </a:solidFill>
          <a:ln>
            <a:solidFill>
              <a:schemeClr val="bg1"/>
            </a:solidFill>
          </a:ln>
          <a:effectLst>
            <a:outerShdw blurRad="50800" dist="50800" dir="5400000" algn="ctr" rotWithShape="0">
              <a:srgbClr val="FF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平行四辺形 27"/>
          <p:cNvSpPr/>
          <p:nvPr/>
        </p:nvSpPr>
        <p:spPr>
          <a:xfrm>
            <a:off x="-589730" y="5720135"/>
            <a:ext cx="8244334" cy="3971279"/>
          </a:xfrm>
          <a:prstGeom prst="parallelogram">
            <a:avLst>
              <a:gd name="adj" fmla="val 24658"/>
            </a:avLst>
          </a:prstGeom>
          <a:solidFill>
            <a:schemeClr val="bg1"/>
          </a:solidFill>
          <a:ln>
            <a:solidFill>
              <a:schemeClr val="bg1"/>
            </a:solidFill>
          </a:ln>
          <a:effectLst>
            <a:outerShdw blurRad="50800" dist="50800" dir="5400000" algn="ctr" rotWithShape="0">
              <a:srgbClr val="FC542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75000"/>
                </a:schemeClr>
              </a:solidFill>
            </a:endParaRPr>
          </a:p>
        </p:txBody>
      </p:sp>
      <p:sp>
        <p:nvSpPr>
          <p:cNvPr id="34" name="平行四辺形 33"/>
          <p:cNvSpPr/>
          <p:nvPr/>
        </p:nvSpPr>
        <p:spPr>
          <a:xfrm>
            <a:off x="-252611" y="180206"/>
            <a:ext cx="7272808" cy="1864712"/>
          </a:xfrm>
          <a:prstGeom prst="parallelogram">
            <a:avLst/>
          </a:prstGeom>
          <a:solidFill>
            <a:schemeClr val="bg1"/>
          </a:solidFill>
          <a:ln>
            <a:solidFill>
              <a:schemeClr val="bg1"/>
            </a:solidFill>
          </a:ln>
          <a:effectLst>
            <a:outerShdw blurRad="50800" dist="50800" dir="5400000" algn="ctr" rotWithShape="0">
              <a:srgbClr val="FC542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410114" y="9831303"/>
            <a:ext cx="6840760" cy="276999"/>
          </a:xfrm>
          <a:prstGeom prst="rect">
            <a:avLst/>
          </a:prstGeom>
          <a:solidFill>
            <a:schemeClr val="tx1">
              <a:lumMod val="65000"/>
              <a:lumOff val="35000"/>
            </a:schemeClr>
          </a:solidFill>
          <a:ln>
            <a:solidFill>
              <a:schemeClr val="tx1">
                <a:lumMod val="65000"/>
                <a:lumOff val="35000"/>
              </a:schemeClr>
            </a:solidFill>
          </a:ln>
        </p:spPr>
        <p:txBody>
          <a:bodyPr wrap="square" rtlCol="0">
            <a:spAutoFit/>
          </a:bodyPr>
          <a:lstStyle/>
          <a:p>
            <a:r>
              <a:rPr kumimoji="1" lang="ja-JP" altLang="en-US" sz="1200" b="1" dirty="0">
                <a:solidFill>
                  <a:schemeClr val="bg1"/>
                </a:solidFill>
              </a:rPr>
              <a:t>私達は、企業の問題を社員研修を通じ、人材の</a:t>
            </a:r>
            <a:r>
              <a:rPr kumimoji="1" lang="ja-JP" altLang="en-US" sz="1200" b="1" dirty="0" err="1">
                <a:solidFill>
                  <a:schemeClr val="bg1"/>
                </a:solidFill>
              </a:rPr>
              <a:t>お</a:t>
            </a:r>
            <a:r>
              <a:rPr kumimoji="1" lang="ja-JP" altLang="en-US" sz="1200" b="1" dirty="0">
                <a:solidFill>
                  <a:schemeClr val="bg1"/>
                </a:solidFill>
              </a:rPr>
              <a:t>困りごとを改善します。まずはお気軽にご相談下さい。</a:t>
            </a:r>
          </a:p>
        </p:txBody>
      </p:sp>
      <p:sp>
        <p:nvSpPr>
          <p:cNvPr id="40" name="テキスト ボックス 39"/>
          <p:cNvSpPr txBox="1"/>
          <p:nvPr/>
        </p:nvSpPr>
        <p:spPr>
          <a:xfrm>
            <a:off x="1306752" y="10147148"/>
            <a:ext cx="2808312" cy="661720"/>
          </a:xfrm>
          <a:prstGeom prst="rect">
            <a:avLst/>
          </a:prstGeom>
          <a:noFill/>
        </p:spPr>
        <p:txBody>
          <a:bodyPr wrap="square" rtlCol="0" anchor="t">
            <a:spAutoFit/>
          </a:bodyPr>
          <a:lstStyle/>
          <a:p>
            <a:r>
              <a:rPr kumimoji="1" lang="ja-JP" altLang="en-US" sz="800" dirty="0">
                <a:solidFill>
                  <a:schemeClr val="tx1">
                    <a:lumMod val="75000"/>
                    <a:lumOff val="25000"/>
                  </a:schemeClr>
                </a:solidFill>
              </a:rPr>
              <a:t>戦力強化・売上向上を社員研修で実現する</a:t>
            </a:r>
            <a:endParaRPr kumimoji="1" lang="en-US" altLang="ja-JP" sz="800" dirty="0">
              <a:solidFill>
                <a:schemeClr val="tx1">
                  <a:lumMod val="75000"/>
                  <a:lumOff val="25000"/>
                </a:schemeClr>
              </a:solidFill>
            </a:endParaRPr>
          </a:p>
          <a:p>
            <a:r>
              <a:rPr kumimoji="0" lang="ja-JP" altLang="en-US" sz="1800" b="1" dirty="0">
                <a:solidFill>
                  <a:schemeClr val="tx1">
                    <a:lumMod val="75000"/>
                    <a:lumOff val="25000"/>
                  </a:schemeClr>
                </a:solidFill>
                <a:latin typeface="ＭＳ Ｐゴシック" panose="020B0600070205080204" pitchFamily="50" charset="-128"/>
                <a:ea typeface="ＭＳ Ｐゴシック" panose="020B0600070205080204" pitchFamily="50" charset="-128"/>
              </a:rPr>
              <a:t>株式会社ＳＳブレイン</a:t>
            </a:r>
            <a:endParaRPr kumimoji="0" lang="en-US" altLang="ja-JP" sz="1800" b="1" dirty="0">
              <a:solidFill>
                <a:schemeClr val="tx1">
                  <a:lumMod val="75000"/>
                  <a:lumOff val="25000"/>
                </a:schemeClr>
              </a:solidFill>
              <a:latin typeface="ＭＳ Ｐゴシック" panose="020B0600070205080204" pitchFamily="50" charset="-128"/>
              <a:ea typeface="ＭＳ Ｐゴシック" panose="020B0600070205080204" pitchFamily="50" charset="-128"/>
            </a:endParaRPr>
          </a:p>
          <a:p>
            <a:r>
              <a:rPr lang="en-US" altLang="ja-JP" sz="1100" dirty="0">
                <a:solidFill>
                  <a:schemeClr val="tx1">
                    <a:lumMod val="75000"/>
                    <a:lumOff val="25000"/>
                  </a:schemeClr>
                </a:solidFill>
                <a:latin typeface="+mj-ea"/>
                <a:ea typeface="+mj-ea"/>
              </a:rPr>
              <a:t>www</a:t>
            </a:r>
            <a:r>
              <a:rPr kumimoji="1" lang="en-US" altLang="ja-JP" sz="1100" dirty="0">
                <a:solidFill>
                  <a:schemeClr val="tx1">
                    <a:lumMod val="75000"/>
                    <a:lumOff val="25000"/>
                  </a:schemeClr>
                </a:solidFill>
                <a:latin typeface="+mj-ea"/>
                <a:ea typeface="+mj-ea"/>
              </a:rPr>
              <a:t>.ss-brain.com</a:t>
            </a:r>
            <a:endParaRPr kumimoji="1" lang="ja-JP" altLang="en-US" sz="1100" dirty="0">
              <a:solidFill>
                <a:schemeClr val="tx1">
                  <a:lumMod val="75000"/>
                  <a:lumOff val="25000"/>
                </a:schemeClr>
              </a:solidFill>
              <a:latin typeface="+mj-ea"/>
              <a:ea typeface="+mj-ea"/>
            </a:endParaRPr>
          </a:p>
        </p:txBody>
      </p:sp>
      <p:pic>
        <p:nvPicPr>
          <p:cNvPr id="42" name="図 4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757" y="10196339"/>
            <a:ext cx="1008112" cy="506097"/>
          </a:xfrm>
          <a:prstGeom prst="rect">
            <a:avLst/>
          </a:prstGeom>
          <a:noFill/>
          <a:ln>
            <a:noFill/>
          </a:ln>
        </p:spPr>
      </p:pic>
      <p:sp>
        <p:nvSpPr>
          <p:cNvPr id="41" name="テキスト ボックス 40"/>
          <p:cNvSpPr txBox="1"/>
          <p:nvPr/>
        </p:nvSpPr>
        <p:spPr>
          <a:xfrm>
            <a:off x="4386825" y="10079812"/>
            <a:ext cx="2592288" cy="692497"/>
          </a:xfrm>
          <a:prstGeom prst="rect">
            <a:avLst/>
          </a:prstGeom>
          <a:noFill/>
        </p:spPr>
        <p:txBody>
          <a:bodyPr wrap="square" rtlCol="0">
            <a:spAutoFit/>
          </a:bodyPr>
          <a:lstStyle/>
          <a:p>
            <a:r>
              <a:rPr lang="ja-JP" altLang="en-US" sz="2800" dirty="0">
                <a:ln>
                  <a:solidFill>
                    <a:srgbClr val="FF0000"/>
                  </a:solidFill>
                </a:ln>
                <a:solidFill>
                  <a:srgbClr val="FF0000"/>
                </a:solidFill>
              </a:rPr>
              <a:t>☎</a:t>
            </a:r>
            <a:r>
              <a:rPr lang="en-US" altLang="ja-JP" sz="2800" dirty="0">
                <a:ln>
                  <a:solidFill>
                    <a:srgbClr val="FF0000"/>
                  </a:solidFill>
                </a:ln>
                <a:solidFill>
                  <a:srgbClr val="FF0000"/>
                </a:solidFill>
              </a:rPr>
              <a:t>053-455-3178</a:t>
            </a:r>
          </a:p>
          <a:p>
            <a:pPr algn="ctr"/>
            <a:r>
              <a:rPr lang="ja-JP" altLang="en-US" sz="11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受付時間：平日</a:t>
            </a:r>
            <a:r>
              <a:rPr lang="en-US" altLang="ja-JP" sz="11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1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1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1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00</a:t>
            </a:r>
            <a:endParaRPr lang="ja-JP" altLang="en-US" sz="11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410114" y="358851"/>
            <a:ext cx="6056142" cy="1631216"/>
          </a:xfrm>
          <a:prstGeom prst="rect">
            <a:avLst/>
          </a:prstGeom>
          <a:noFill/>
        </p:spPr>
        <p:txBody>
          <a:bodyPr wrap="square" rtlCol="0">
            <a:spAutoFit/>
          </a:bodyPr>
          <a:lstStyle/>
          <a:p>
            <a:r>
              <a:rPr lang="ja-JP" altLang="en-US" sz="1400" b="1" dirty="0">
                <a:solidFill>
                  <a:srgbClr val="FC5420"/>
                </a:solidFill>
                <a:latin typeface="メイリオ" panose="020B0604030504040204" pitchFamily="50" charset="-128"/>
                <a:ea typeface="メイリオ" panose="020B0604030504040204" pitchFamily="50" charset="-128"/>
                <a:cs typeface="メイリオ" panose="020B0604030504040204" pitchFamily="50" charset="-128"/>
              </a:rPr>
              <a:t>内定者の入社に対する不安や迷いから生じる内定ブルーや</a:t>
            </a:r>
            <a:endParaRPr lang="en-US" altLang="ja-JP" sz="1400" b="1" dirty="0">
              <a:solidFill>
                <a:srgbClr val="FC542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solidFill>
                  <a:srgbClr val="FC5420"/>
                </a:solidFill>
                <a:latin typeface="メイリオ" panose="020B0604030504040204" pitchFamily="50" charset="-128"/>
                <a:ea typeface="メイリオ" panose="020B0604030504040204" pitchFamily="50" charset="-128"/>
                <a:cs typeface="メイリオ" panose="020B0604030504040204" pitchFamily="50" charset="-128"/>
              </a:rPr>
              <a:t>内定辞退を防止し、会社と内定者との信頼関係を築きます。</a:t>
            </a:r>
            <a:endParaRPr lang="en-US" altLang="ja-JP" sz="1600" b="1" dirty="0">
              <a:solidFill>
                <a:srgbClr val="FC542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2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ＳＳブレインの</a:t>
            </a:r>
            <a:endParaRPr lang="en-US" altLang="ja-JP" sz="32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r>
              <a:rPr lang="ja-JP" altLang="en-US" sz="40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新入社員入社前通信教育</a:t>
            </a:r>
            <a:endParaRPr lang="ja-JP" altLang="ja-JP" sz="40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sp>
        <p:nvSpPr>
          <p:cNvPr id="21" name="Text Box 2"/>
          <p:cNvSpPr txBox="1">
            <a:spLocks noChangeArrowheads="1"/>
          </p:cNvSpPr>
          <p:nvPr/>
        </p:nvSpPr>
        <p:spPr bwMode="auto">
          <a:xfrm>
            <a:off x="410114" y="2290058"/>
            <a:ext cx="6865458" cy="3957494"/>
          </a:xfrm>
          <a:prstGeom prst="rect">
            <a:avLst/>
          </a:prstGeom>
          <a:noFill/>
          <a:ln w="9525">
            <a:noFill/>
            <a:miter lim="800000"/>
            <a:headEnd/>
            <a:tailEnd/>
          </a:ln>
        </p:spPr>
        <p:txBody>
          <a:bodyPr vert="horz" wrap="square" lIns="74295" tIns="8890" rIns="74295" bIns="8890" numCol="1" anchor="t" anchorCtr="0" compatLnSpc="1">
            <a:prstTxWarp prst="textNoShape">
              <a:avLst/>
            </a:prstTxWarp>
            <a:spAutoFit/>
          </a:bodyPr>
          <a:lstStyle/>
          <a:p>
            <a:pPr>
              <a:lnSpc>
                <a:spcPts val="700"/>
              </a:lnSpc>
            </a:pPr>
            <a:endParaRPr lang="en-US" altLang="ja-JP" sz="105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700"/>
              </a:lnSpc>
            </a:pPr>
            <a:endParaRPr lang="ja-JP" altLang="ja-JP" sz="105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a:solidFill>
                  <a:srgbClr val="FF0000"/>
                </a:solidFill>
                <a:latin typeface="メイリオ" panose="020B0604030504040204" pitchFamily="50" charset="-128"/>
                <a:ea typeface="メイリオ" panose="020B0604030504040204" pitchFamily="50" charset="-128"/>
              </a:rPr>
              <a:t>「内定から入社までの長い期間をどのようにフォローしたらよいか」</a:t>
            </a:r>
          </a:p>
          <a:p>
            <a:r>
              <a:rPr lang="ja-JP" altLang="en-US" sz="1200" b="1" dirty="0">
                <a:solidFill>
                  <a:srgbClr val="FF0000"/>
                </a:solidFill>
                <a:latin typeface="メイリオ" panose="020B0604030504040204" pitchFamily="50" charset="-128"/>
                <a:ea typeface="メイリオ" panose="020B0604030504040204" pitchFamily="50" charset="-128"/>
              </a:rPr>
              <a:t>「学生の様子がわからないので４月に来てくれるか、たまに不安</a:t>
            </a:r>
            <a:endParaRPr lang="en-US" altLang="ja-JP" sz="1200" b="1" dirty="0">
              <a:solidFill>
                <a:srgbClr val="FF0000"/>
              </a:solidFill>
              <a:latin typeface="メイリオ" panose="020B0604030504040204" pitchFamily="50" charset="-128"/>
              <a:ea typeface="メイリオ" panose="020B0604030504040204" pitchFamily="50" charset="-128"/>
            </a:endParaRPr>
          </a:p>
          <a:p>
            <a:r>
              <a:rPr lang="ja-JP" altLang="en-US" sz="1200" b="1" dirty="0">
                <a:solidFill>
                  <a:srgbClr val="FF0000"/>
                </a:solidFill>
                <a:latin typeface="メイリオ" panose="020B0604030504040204" pitchFamily="50" charset="-128"/>
                <a:ea typeface="メイリオ" panose="020B0604030504040204" pitchFamily="50" charset="-128"/>
              </a:rPr>
              <a:t>　になることもある」</a:t>
            </a:r>
          </a:p>
          <a:p>
            <a:r>
              <a:rPr lang="ja-JP" altLang="en-US" sz="1200" b="1" dirty="0">
                <a:solidFill>
                  <a:srgbClr val="FF0000"/>
                </a:solidFill>
                <a:latin typeface="メイリオ" panose="020B0604030504040204" pitchFamily="50" charset="-128"/>
                <a:ea typeface="メイリオ" panose="020B0604030504040204" pitchFamily="50" charset="-128"/>
              </a:rPr>
              <a:t>「入社間際に内定辞退の連絡があり、困ってしまった」</a:t>
            </a:r>
          </a:p>
          <a:p>
            <a:r>
              <a:rPr lang="ja-JP" altLang="en-US" sz="1200" b="1" dirty="0">
                <a:solidFill>
                  <a:srgbClr val="FF0000"/>
                </a:solidFill>
                <a:latin typeface="メイリオ" panose="020B0604030504040204" pitchFamily="50" charset="-128"/>
                <a:ea typeface="メイリオ" panose="020B0604030504040204" pitchFamily="50" charset="-128"/>
              </a:rPr>
              <a:t>「入社までにビジネスの基本を学んでくれると助かる」</a:t>
            </a:r>
          </a:p>
          <a:p>
            <a:r>
              <a:rPr lang="ja-JP" altLang="en-US" sz="1200" b="1" dirty="0">
                <a:solidFill>
                  <a:srgbClr val="FF0000"/>
                </a:solidFill>
                <a:latin typeface="メイリオ" panose="020B0604030504040204" pitchFamily="50" charset="-128"/>
                <a:ea typeface="メイリオ" panose="020B0604030504040204" pitchFamily="50" charset="-128"/>
              </a:rPr>
              <a:t>→　これらのことが入社前通信教育で</a:t>
            </a:r>
            <a:r>
              <a:rPr lang="ja-JP" altLang="en-US" sz="1600" b="1" u="sng" dirty="0">
                <a:solidFill>
                  <a:srgbClr val="FF0000"/>
                </a:solidFill>
                <a:latin typeface="メイリオ" panose="020B0604030504040204" pitchFamily="50" charset="-128"/>
                <a:ea typeface="メイリオ" panose="020B0604030504040204" pitchFamily="50" charset="-128"/>
              </a:rPr>
              <a:t>解決できます。</a:t>
            </a:r>
            <a:endParaRPr lang="en-US" altLang="ja-JP" sz="1600" b="1" u="sng" dirty="0">
              <a:solidFill>
                <a:srgbClr val="FF0000"/>
              </a:solidFill>
              <a:latin typeface="メイリオ" panose="020B0604030504040204" pitchFamily="50" charset="-128"/>
              <a:ea typeface="メイリオ" panose="020B0604030504040204" pitchFamily="50" charset="-128"/>
            </a:endParaRPr>
          </a:p>
          <a:p>
            <a:endParaRPr lang="en-US" altLang="ja-JP" sz="1200" b="1" dirty="0">
              <a:solidFill>
                <a:srgbClr val="FF0000"/>
              </a:solidFill>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今までご利用いただいた担当者様の声</a:t>
            </a:r>
          </a:p>
          <a:p>
            <a:r>
              <a:rPr lang="ja-JP" altLang="en-US" sz="1200" dirty="0">
                <a:latin typeface="メイリオ" panose="020B0604030504040204" pitchFamily="50" charset="-128"/>
                <a:ea typeface="メイリオ" panose="020B0604030504040204" pitchFamily="50" charset="-128"/>
              </a:rPr>
              <a:t>●内定者と定期的にコミュニケーションをとることができ、</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状況把握ができた</a:t>
            </a:r>
          </a:p>
          <a:p>
            <a:r>
              <a:rPr lang="ja-JP" altLang="en-US" sz="1200" dirty="0">
                <a:latin typeface="メイリオ" panose="020B0604030504040204" pitchFamily="50" charset="-128"/>
                <a:ea typeface="メイリオ" panose="020B0604030504040204" pitchFamily="50" charset="-128"/>
              </a:rPr>
              <a:t>●内定者と連絡を取り続けることができて安心、様子がわかる</a:t>
            </a:r>
          </a:p>
          <a:p>
            <a:r>
              <a:rPr lang="ja-JP" altLang="en-US" sz="1200" dirty="0">
                <a:latin typeface="メイリオ" panose="020B0604030504040204" pitchFamily="50" charset="-128"/>
                <a:ea typeface="メイリオ" panose="020B0604030504040204" pitchFamily="50" charset="-128"/>
              </a:rPr>
              <a:t>●内定者に「会社から大事にされている」という思いが伝わり、</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会社への思い入れが強くなってくれた</a:t>
            </a:r>
          </a:p>
          <a:p>
            <a:r>
              <a:rPr lang="ja-JP" altLang="en-US" sz="1200" dirty="0">
                <a:latin typeface="メイリオ" panose="020B0604030504040204" pitchFamily="50" charset="-128"/>
                <a:ea typeface="メイリオ" panose="020B0604030504040204" pitchFamily="50" charset="-128"/>
              </a:rPr>
              <a:t>●戻ったレポートを見ることで、内容を把握してくれているか確認ができた</a:t>
            </a:r>
          </a:p>
          <a:p>
            <a:r>
              <a:rPr lang="ja-JP" altLang="en-US" sz="1200" dirty="0">
                <a:latin typeface="メイリオ" panose="020B0604030504040204" pitchFamily="50" charset="-128"/>
                <a:ea typeface="メイリオ" panose="020B0604030504040204" pitchFamily="50" charset="-128"/>
              </a:rPr>
              <a:t>●特に言葉づかい、上司先輩との接し方などの対人関係、新人は言われているより</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早めに出社するなどができていたので助かりました</a:t>
            </a:r>
          </a:p>
          <a:p>
            <a:endParaRPr lang="ja-JP" altLang="en-US" sz="1200" b="1" dirty="0">
              <a:solidFill>
                <a:srgbClr val="FF0000"/>
              </a:solidFill>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700"/>
              </a:lnSpc>
            </a:pPr>
            <a:r>
              <a:rPr lang="en-US" altLang="ja-JP" sz="105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5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80"/>
              </a:lnSpc>
            </a:pPr>
            <a:endParaRPr lang="ja-JP"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D02BFD5D-AB16-47DF-BD02-30B6D11A6556}"/>
              </a:ext>
            </a:extLst>
          </p:cNvPr>
          <p:cNvSpPr txBox="1"/>
          <p:nvPr/>
        </p:nvSpPr>
        <p:spPr>
          <a:xfrm>
            <a:off x="410114" y="5803666"/>
            <a:ext cx="6408712" cy="1938992"/>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rPr>
              <a:t>採用担当の方に新入社員に何を望むかと尋ねると、多くの方が「即戦力」とお答えになります。</a:t>
            </a:r>
          </a:p>
          <a:p>
            <a:r>
              <a:rPr lang="ja-JP" altLang="ja-JP" sz="1200" dirty="0">
                <a:latin typeface="メイリオ" panose="020B0604030504040204" pitchFamily="50" charset="-128"/>
                <a:ea typeface="メイリオ" panose="020B0604030504040204" pitchFamily="50" charset="-128"/>
              </a:rPr>
              <a:t>私たちは、新入社員が入社してスムーズに仕事に取り掛かれるよう、学生から社会人への意識の切り替えを通信教育で行いたいと考えております。</a:t>
            </a:r>
          </a:p>
          <a:p>
            <a:r>
              <a:rPr lang="ja-JP" altLang="ja-JP" sz="1200" dirty="0">
                <a:latin typeface="メイリオ" panose="020B0604030504040204" pitchFamily="50" charset="-128"/>
                <a:ea typeface="メイリオ" panose="020B0604030504040204" pitchFamily="50" charset="-128"/>
              </a:rPr>
              <a:t>内々定・内定から入社までの期間はますます長期化してきております。そのため今年も７月から開始する通信教育をご用意いたしました。この期間を有効利用し、社会人としてのスタートをいち早く切り、また内定者との連絡を密にしていくために入社前通信教育をおすすめいたします。</a:t>
            </a:r>
          </a:p>
          <a:p>
            <a:r>
              <a:rPr lang="ja-JP" altLang="ja-JP" sz="1200" dirty="0">
                <a:latin typeface="メイリオ" panose="020B0604030504040204" pitchFamily="50" charset="-128"/>
                <a:ea typeface="メイリオ" panose="020B0604030504040204" pitchFamily="50" charset="-128"/>
              </a:rPr>
              <a:t>こちらの通信教育は、ご本人の負担にならないボリュームです。また定期的に内定者から返信される内容で、内定者の近況がつかめ、相互のコミュニケーションがとれます。</a:t>
            </a:r>
          </a:p>
        </p:txBody>
      </p:sp>
      <p:sp>
        <p:nvSpPr>
          <p:cNvPr id="4" name="テキスト ボックス 3">
            <a:extLst>
              <a:ext uri="{FF2B5EF4-FFF2-40B4-BE49-F238E27FC236}">
                <a16:creationId xmlns:a16="http://schemas.microsoft.com/office/drawing/2014/main" id="{205210D4-C576-4FD8-B758-F57A367C2E97}"/>
              </a:ext>
            </a:extLst>
          </p:cNvPr>
          <p:cNvSpPr txBox="1"/>
          <p:nvPr/>
        </p:nvSpPr>
        <p:spPr>
          <a:xfrm>
            <a:off x="401939" y="7882547"/>
            <a:ext cx="6754099" cy="1754326"/>
          </a:xfrm>
          <a:prstGeom prst="rect">
            <a:avLst/>
          </a:prstGeom>
          <a:noFill/>
        </p:spPr>
        <p:txBody>
          <a:bodyPr wrap="square" rtlCol="0">
            <a:spAutoFit/>
          </a:bodyPr>
          <a:lstStyle/>
          <a:p>
            <a:r>
              <a:rPr lang="ja-JP" altLang="ja-JP" sz="1200" b="1" dirty="0">
                <a:solidFill>
                  <a:srgbClr val="FF0000"/>
                </a:solidFill>
                <a:latin typeface="メイリオ" panose="020B0604030504040204" pitchFamily="50" charset="-128"/>
                <a:ea typeface="メイリオ" panose="020B0604030504040204" pitchFamily="50" charset="-128"/>
              </a:rPr>
              <a:t>◆コミュニケーションをとることにより、</a:t>
            </a:r>
          </a:p>
          <a:p>
            <a:r>
              <a:rPr lang="ja-JP" altLang="en-US" sz="1200" b="1" dirty="0">
                <a:solidFill>
                  <a:srgbClr val="FF0000"/>
                </a:solidFill>
                <a:latin typeface="メイリオ" panose="020B0604030504040204" pitchFamily="50" charset="-128"/>
                <a:ea typeface="メイリオ" panose="020B0604030504040204" pitchFamily="50" charset="-128"/>
              </a:rPr>
              <a:t>　</a:t>
            </a:r>
            <a:r>
              <a:rPr lang="ja-JP" altLang="ja-JP" sz="1200" b="1" dirty="0">
                <a:solidFill>
                  <a:srgbClr val="FF0000"/>
                </a:solidFill>
                <a:latin typeface="メイリオ" panose="020B0604030504040204" pitchFamily="50" charset="-128"/>
                <a:ea typeface="メイリオ" panose="020B0604030504040204" pitchFamily="50" charset="-128"/>
              </a:rPr>
              <a:t>●内定者・内定者のご家族の貴社への信頼がより深まる</a:t>
            </a:r>
          </a:p>
          <a:p>
            <a:r>
              <a:rPr lang="ja-JP" altLang="en-US" sz="1200" b="1" dirty="0">
                <a:solidFill>
                  <a:srgbClr val="FF0000"/>
                </a:solidFill>
                <a:latin typeface="メイリオ" panose="020B0604030504040204" pitchFamily="50" charset="-128"/>
                <a:ea typeface="メイリオ" panose="020B0604030504040204" pitchFamily="50" charset="-128"/>
              </a:rPr>
              <a:t>　</a:t>
            </a:r>
            <a:r>
              <a:rPr lang="ja-JP" altLang="ja-JP" sz="1200" b="1" dirty="0">
                <a:solidFill>
                  <a:srgbClr val="FF0000"/>
                </a:solidFill>
                <a:latin typeface="メイリオ" panose="020B0604030504040204" pitchFamily="50" charset="-128"/>
                <a:ea typeface="メイリオ" panose="020B0604030504040204" pitchFamily="50" charset="-128"/>
              </a:rPr>
              <a:t>●不安が取り除かれるので、内定者の入社取り消しが少なくなる</a:t>
            </a:r>
          </a:p>
          <a:p>
            <a:r>
              <a:rPr lang="ja-JP" altLang="en-US" sz="1200" b="1" dirty="0">
                <a:solidFill>
                  <a:srgbClr val="FF0000"/>
                </a:solidFill>
                <a:latin typeface="メイリオ" panose="020B0604030504040204" pitchFamily="50" charset="-128"/>
                <a:ea typeface="メイリオ" panose="020B0604030504040204" pitchFamily="50" charset="-128"/>
              </a:rPr>
              <a:t>　</a:t>
            </a:r>
            <a:r>
              <a:rPr lang="ja-JP" altLang="ja-JP" sz="1200" b="1" dirty="0">
                <a:solidFill>
                  <a:srgbClr val="FF0000"/>
                </a:solidFill>
                <a:latin typeface="メイリオ" panose="020B0604030504040204" pitchFamily="50" charset="-128"/>
                <a:ea typeface="メイリオ" panose="020B0604030504040204" pitchFamily="50" charset="-128"/>
              </a:rPr>
              <a:t>●定期的に内定者から返信される内容で、内定者の近況がつかめる</a:t>
            </a:r>
          </a:p>
          <a:p>
            <a:r>
              <a:rPr lang="en-US" altLang="ja-JP" sz="1200" b="1" dirty="0">
                <a:solidFill>
                  <a:srgbClr val="FF0000"/>
                </a:solidFill>
                <a:latin typeface="メイリオ" panose="020B0604030504040204" pitchFamily="50" charset="-128"/>
                <a:ea typeface="メイリオ" panose="020B0604030504040204" pitchFamily="50" charset="-128"/>
              </a:rPr>
              <a:t> </a:t>
            </a:r>
            <a:endParaRPr lang="ja-JP" altLang="ja-JP" sz="1200" b="1" dirty="0">
              <a:solidFill>
                <a:srgbClr val="FF0000"/>
              </a:solidFill>
              <a:latin typeface="メイリオ" panose="020B0604030504040204" pitchFamily="50" charset="-128"/>
              <a:ea typeface="メイリオ" panose="020B0604030504040204" pitchFamily="50" charset="-128"/>
            </a:endParaRPr>
          </a:p>
          <a:p>
            <a:r>
              <a:rPr lang="ja-JP" altLang="ja-JP" sz="1200" b="1" dirty="0">
                <a:solidFill>
                  <a:srgbClr val="FF0000"/>
                </a:solidFill>
                <a:latin typeface="メイリオ" panose="020B0604030504040204" pitchFamily="50" charset="-128"/>
                <a:ea typeface="メイリオ" panose="020B0604030504040204" pitchFamily="50" charset="-128"/>
              </a:rPr>
              <a:t>◆</a:t>
            </a:r>
            <a:r>
              <a:rPr lang="ja-JP" altLang="en-US" sz="1200" b="1" dirty="0">
                <a:solidFill>
                  <a:srgbClr val="FF0000"/>
                </a:solidFill>
                <a:latin typeface="メイリオ" panose="020B0604030504040204" pitchFamily="50" charset="-128"/>
                <a:ea typeface="メイリオ" panose="020B0604030504040204" pitchFamily="50" charset="-128"/>
              </a:rPr>
              <a:t>ＳＳブレイン</a:t>
            </a:r>
            <a:r>
              <a:rPr lang="ja-JP" altLang="ja-JP" sz="1200" b="1" dirty="0">
                <a:solidFill>
                  <a:srgbClr val="FF0000"/>
                </a:solidFill>
                <a:latin typeface="メイリオ" panose="020B0604030504040204" pitchFamily="50" charset="-128"/>
                <a:ea typeface="メイリオ" panose="020B0604030504040204" pitchFamily="50" charset="-128"/>
              </a:rPr>
              <a:t>がパイプ役になることにより、</a:t>
            </a:r>
          </a:p>
          <a:p>
            <a:r>
              <a:rPr lang="ja-JP" altLang="en-US" sz="1200" b="1" dirty="0">
                <a:solidFill>
                  <a:srgbClr val="FF0000"/>
                </a:solidFill>
                <a:latin typeface="メイリオ" panose="020B0604030504040204" pitchFamily="50" charset="-128"/>
                <a:ea typeface="メイリオ" panose="020B0604030504040204" pitchFamily="50" charset="-128"/>
              </a:rPr>
              <a:t>　</a:t>
            </a:r>
            <a:r>
              <a:rPr lang="ja-JP" altLang="ja-JP" sz="1200" b="1" dirty="0">
                <a:solidFill>
                  <a:srgbClr val="FF0000"/>
                </a:solidFill>
                <a:latin typeface="メイリオ" panose="020B0604030504040204" pitchFamily="50" charset="-128"/>
                <a:ea typeface="メイリオ" panose="020B0604030504040204" pitchFamily="50" charset="-128"/>
              </a:rPr>
              <a:t>●内定者に合わせたテキストをタイミングよく送付いたします</a:t>
            </a:r>
          </a:p>
          <a:p>
            <a:r>
              <a:rPr lang="ja-JP" altLang="en-US" sz="1200" b="1" dirty="0">
                <a:solidFill>
                  <a:srgbClr val="FF0000"/>
                </a:solidFill>
                <a:latin typeface="メイリオ" panose="020B0604030504040204" pitchFamily="50" charset="-128"/>
                <a:ea typeface="メイリオ" panose="020B0604030504040204" pitchFamily="50" charset="-128"/>
              </a:rPr>
              <a:t>　</a:t>
            </a:r>
            <a:r>
              <a:rPr lang="ja-JP" altLang="ja-JP" sz="1200" b="1" dirty="0">
                <a:solidFill>
                  <a:srgbClr val="FF0000"/>
                </a:solidFill>
                <a:latin typeface="メイリオ" panose="020B0604030504040204" pitchFamily="50" charset="-128"/>
                <a:ea typeface="メイリオ" panose="020B0604030504040204" pitchFamily="50" charset="-128"/>
              </a:rPr>
              <a:t>●内定者への送付など一切を当社で請け負います</a:t>
            </a:r>
          </a:p>
          <a:p>
            <a:r>
              <a:rPr lang="ja-JP" altLang="en-US" sz="1200" b="1" dirty="0">
                <a:solidFill>
                  <a:srgbClr val="FF0000"/>
                </a:solidFill>
                <a:latin typeface="メイリオ" panose="020B0604030504040204" pitchFamily="50" charset="-128"/>
                <a:ea typeface="メイリオ" panose="020B0604030504040204" pitchFamily="50" charset="-128"/>
              </a:rPr>
              <a:t>　</a:t>
            </a:r>
            <a:r>
              <a:rPr lang="ja-JP" altLang="ja-JP" sz="1200" b="1" dirty="0">
                <a:solidFill>
                  <a:srgbClr val="FF0000"/>
                </a:solidFill>
                <a:latin typeface="メイリオ" panose="020B0604030504040204" pitchFamily="50" charset="-128"/>
                <a:ea typeface="メイリオ" panose="020B0604030504040204" pitchFamily="50" charset="-128"/>
              </a:rPr>
              <a:t>●添付資料の有無等、毎月、必ず事前にご確認いたします</a:t>
            </a:r>
            <a:r>
              <a:rPr lang="ja-JP" altLang="en-US" sz="1200" b="1" dirty="0">
                <a:solidFill>
                  <a:srgbClr val="FF0000"/>
                </a:solidFill>
                <a:latin typeface="メイリオ" panose="020B0604030504040204" pitchFamily="50" charset="-128"/>
                <a:ea typeface="メイリオ" panose="020B0604030504040204" pitchFamily="50" charset="-128"/>
              </a:rPr>
              <a:t>　</a:t>
            </a:r>
            <a:endParaRPr lang="ja-JP" altLang="ja-JP" sz="1200" b="1" dirty="0">
              <a:solidFill>
                <a:srgbClr val="FF0000"/>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280A8BE5-B90F-460F-A9D8-1EE0C0BEE0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9033" y="2122370"/>
            <a:ext cx="3456383" cy="2592287"/>
          </a:xfrm>
          <a:prstGeom prst="ellipse">
            <a:avLst/>
          </a:prstGeom>
        </p:spPr>
      </p:pic>
      <p:sp>
        <p:nvSpPr>
          <p:cNvPr id="2" name="矢印: 右 1">
            <a:extLst>
              <a:ext uri="{FF2B5EF4-FFF2-40B4-BE49-F238E27FC236}">
                <a16:creationId xmlns:a16="http://schemas.microsoft.com/office/drawing/2014/main" id="{784A4BE8-8982-46D2-8C86-19898EDD81DA}"/>
              </a:ext>
            </a:extLst>
          </p:cNvPr>
          <p:cNvSpPr/>
          <p:nvPr/>
        </p:nvSpPr>
        <p:spPr>
          <a:xfrm>
            <a:off x="5404428" y="61257"/>
            <a:ext cx="2123655" cy="1419641"/>
          </a:xfrm>
          <a:prstGeom prst="rightArrow">
            <a:avLst>
              <a:gd name="adj1" fmla="val 58051"/>
              <a:gd name="adj2" fmla="val 48658"/>
            </a:avLst>
          </a:prstGeom>
          <a:ln w="57150"/>
        </p:spPr>
        <p:style>
          <a:lnRef idx="2">
            <a:schemeClr val="accent6"/>
          </a:lnRef>
          <a:fillRef idx="1">
            <a:schemeClr val="lt1"/>
          </a:fillRef>
          <a:effectRef idx="0">
            <a:schemeClr val="accent6"/>
          </a:effectRef>
          <a:fontRef idx="minor">
            <a:schemeClr val="dk1"/>
          </a:fontRef>
        </p:style>
        <p:txBody>
          <a:bodyPr rtlCol="0" anchor="ctr"/>
          <a:lstStyle/>
          <a:p>
            <a:r>
              <a:rPr lang="en-US" altLang="ja-JP" sz="2000" dirty="0">
                <a:solidFill>
                  <a:schemeClr val="tx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11</a:t>
            </a:r>
            <a:r>
              <a:rPr lang="ja-JP" altLang="en-US" sz="2000" dirty="0">
                <a:solidFill>
                  <a:schemeClr val="tx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月スタート</a:t>
            </a:r>
          </a:p>
          <a:p>
            <a:r>
              <a:rPr lang="ja-JP" altLang="en-US" sz="2000" dirty="0">
                <a:solidFill>
                  <a:schemeClr val="tx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好評受付中！</a:t>
            </a:r>
            <a:endParaRPr lang="en-US" altLang="ja-JP" sz="2000" dirty="0">
              <a:solidFill>
                <a:schemeClr val="tx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827992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graphicFrame>
        <p:nvGraphicFramePr>
          <p:cNvPr id="15" name="表 15">
            <a:extLst>
              <a:ext uri="{FF2B5EF4-FFF2-40B4-BE49-F238E27FC236}">
                <a16:creationId xmlns:a16="http://schemas.microsoft.com/office/drawing/2014/main" id="{8735DCE8-6CA4-482F-9684-91697D81DBA1}"/>
              </a:ext>
            </a:extLst>
          </p:cNvPr>
          <p:cNvGraphicFramePr>
            <a:graphicFrameLocks noGrp="1"/>
          </p:cNvGraphicFramePr>
          <p:nvPr>
            <p:ph idx="1"/>
            <p:extLst>
              <p:ext uri="{D42A27DB-BD31-4B8C-83A1-F6EECF244321}">
                <p14:modId xmlns:p14="http://schemas.microsoft.com/office/powerpoint/2010/main" val="4240638842"/>
              </p:ext>
            </p:extLst>
          </p:nvPr>
        </p:nvGraphicFramePr>
        <p:xfrm>
          <a:off x="377825" y="2528888"/>
          <a:ext cx="6804021" cy="3943990"/>
        </p:xfrm>
        <a:graphic>
          <a:graphicData uri="http://schemas.openxmlformats.org/drawingml/2006/table">
            <a:tbl>
              <a:tblPr firstRow="1" bandRow="1">
                <a:tableStyleId>{5C22544A-7EE6-4342-B048-85BDC9FD1C3A}</a:tableStyleId>
              </a:tblPr>
              <a:tblGrid>
                <a:gridCol w="972003">
                  <a:extLst>
                    <a:ext uri="{9D8B030D-6E8A-4147-A177-3AD203B41FA5}">
                      <a16:colId xmlns:a16="http://schemas.microsoft.com/office/drawing/2014/main" val="2406777053"/>
                    </a:ext>
                  </a:extLst>
                </a:gridCol>
                <a:gridCol w="972003">
                  <a:extLst>
                    <a:ext uri="{9D8B030D-6E8A-4147-A177-3AD203B41FA5}">
                      <a16:colId xmlns:a16="http://schemas.microsoft.com/office/drawing/2014/main" val="2307551571"/>
                    </a:ext>
                  </a:extLst>
                </a:gridCol>
                <a:gridCol w="972003">
                  <a:extLst>
                    <a:ext uri="{9D8B030D-6E8A-4147-A177-3AD203B41FA5}">
                      <a16:colId xmlns:a16="http://schemas.microsoft.com/office/drawing/2014/main" val="2082683997"/>
                    </a:ext>
                  </a:extLst>
                </a:gridCol>
                <a:gridCol w="972003">
                  <a:extLst>
                    <a:ext uri="{9D8B030D-6E8A-4147-A177-3AD203B41FA5}">
                      <a16:colId xmlns:a16="http://schemas.microsoft.com/office/drawing/2014/main" val="2415785815"/>
                    </a:ext>
                  </a:extLst>
                </a:gridCol>
                <a:gridCol w="972003">
                  <a:extLst>
                    <a:ext uri="{9D8B030D-6E8A-4147-A177-3AD203B41FA5}">
                      <a16:colId xmlns:a16="http://schemas.microsoft.com/office/drawing/2014/main" val="1170091642"/>
                    </a:ext>
                  </a:extLst>
                </a:gridCol>
                <a:gridCol w="972003">
                  <a:extLst>
                    <a:ext uri="{9D8B030D-6E8A-4147-A177-3AD203B41FA5}">
                      <a16:colId xmlns:a16="http://schemas.microsoft.com/office/drawing/2014/main" val="1957643624"/>
                    </a:ext>
                  </a:extLst>
                </a:gridCol>
                <a:gridCol w="972003">
                  <a:extLst>
                    <a:ext uri="{9D8B030D-6E8A-4147-A177-3AD203B41FA5}">
                      <a16:colId xmlns:a16="http://schemas.microsoft.com/office/drawing/2014/main" val="4210200642"/>
                    </a:ext>
                  </a:extLst>
                </a:gridCol>
              </a:tblGrid>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977175633"/>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61221690"/>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502166556"/>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181851053"/>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921291005"/>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274013032"/>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729768029"/>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252841089"/>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851351346"/>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2799967"/>
                  </a:ext>
                </a:extLst>
              </a:tr>
            </a:tbl>
          </a:graphicData>
        </a:graphic>
      </p:graphicFrame>
      <p:sp>
        <p:nvSpPr>
          <p:cNvPr id="6" name="正方形/長方形 5"/>
          <p:cNvSpPr/>
          <p:nvPr/>
        </p:nvSpPr>
        <p:spPr>
          <a:xfrm>
            <a:off x="0" y="0"/>
            <a:ext cx="7574505" cy="10940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64" dirty="0"/>
          </a:p>
        </p:txBody>
      </p:sp>
      <p:sp>
        <p:nvSpPr>
          <p:cNvPr id="20" name="正方形/長方形 19">
            <a:extLst>
              <a:ext uri="{FF2B5EF4-FFF2-40B4-BE49-F238E27FC236}">
                <a16:creationId xmlns:a16="http://schemas.microsoft.com/office/drawing/2014/main" id="{C288C8CB-B740-4BE3-B448-B270ED2A9400}"/>
              </a:ext>
            </a:extLst>
          </p:cNvPr>
          <p:cNvSpPr/>
          <p:nvPr/>
        </p:nvSpPr>
        <p:spPr>
          <a:xfrm>
            <a:off x="245759" y="784997"/>
            <a:ext cx="7015856" cy="2508543"/>
          </a:xfrm>
          <a:prstGeom prst="rect">
            <a:avLst/>
          </a:prstGeom>
          <a:solidFill>
            <a:srgbClr val="DFFD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E89689D2-34DF-47AE-9898-968E9BAB7BBA}"/>
              </a:ext>
            </a:extLst>
          </p:cNvPr>
          <p:cNvSpPr txBox="1"/>
          <p:nvPr/>
        </p:nvSpPr>
        <p:spPr>
          <a:xfrm>
            <a:off x="197312" y="269391"/>
            <a:ext cx="2897796" cy="276999"/>
          </a:xfrm>
          <a:prstGeom prst="rect">
            <a:avLst/>
          </a:prstGeom>
          <a:solidFill>
            <a:srgbClr val="F68426">
              <a:alpha val="80000"/>
            </a:srgbClr>
          </a:solidFill>
          <a:effectLst>
            <a:outerShdw blurRad="50800" dist="38100" dir="2700000" algn="tl" rotWithShape="0">
              <a:prstClr val="black">
                <a:alpha val="40000"/>
              </a:prstClr>
            </a:outerShdw>
          </a:effectLst>
        </p:spPr>
        <p:txBody>
          <a:bodyPr wrap="square" rtlCol="0">
            <a:spAutoFit/>
          </a:bodyPr>
          <a:lstStyle/>
          <a:p>
            <a:pPr algn="ctr"/>
            <a:r>
              <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rPr>
              <a:t>入社前通信教育の流れ</a:t>
            </a:r>
            <a:endParaRPr kumimoji="1" lang="en-US" altLang="ja-JP"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1" name="テキスト ボックス 30">
            <a:extLst>
              <a:ext uri="{FF2B5EF4-FFF2-40B4-BE49-F238E27FC236}">
                <a16:creationId xmlns:a16="http://schemas.microsoft.com/office/drawing/2014/main" id="{A02A7B4E-D1F2-4A18-9F47-572D10C7E2E4}"/>
              </a:ext>
            </a:extLst>
          </p:cNvPr>
          <p:cNvSpPr txBox="1"/>
          <p:nvPr/>
        </p:nvSpPr>
        <p:spPr>
          <a:xfrm>
            <a:off x="197312" y="3416342"/>
            <a:ext cx="2490513" cy="276999"/>
          </a:xfrm>
          <a:prstGeom prst="rect">
            <a:avLst/>
          </a:prstGeom>
          <a:solidFill>
            <a:srgbClr val="F68426"/>
          </a:solidFill>
          <a:effectLst>
            <a:outerShdw blurRad="50800" dist="38100" dir="2700000" algn="tl" rotWithShape="0">
              <a:prstClr val="black">
                <a:alpha val="40000"/>
              </a:prstClr>
            </a:outerShdw>
          </a:effectLst>
        </p:spPr>
        <p:txBody>
          <a:bodyPr wrap="square" rtlCol="0" anchor="ctr">
            <a:spAutoFit/>
          </a:bodyPr>
          <a:lstStyle/>
          <a:p>
            <a:pPr algn="ctr"/>
            <a:r>
              <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rPr>
              <a:t>　　　資料送付スケジュール</a:t>
            </a:r>
          </a:p>
        </p:txBody>
      </p:sp>
      <p:sp>
        <p:nvSpPr>
          <p:cNvPr id="47" name="テキスト ボックス 46">
            <a:extLst>
              <a:ext uri="{FF2B5EF4-FFF2-40B4-BE49-F238E27FC236}">
                <a16:creationId xmlns:a16="http://schemas.microsoft.com/office/drawing/2014/main" id="{4160EC45-E79F-4129-93C3-CEBE0337CFF9}"/>
              </a:ext>
            </a:extLst>
          </p:cNvPr>
          <p:cNvSpPr txBox="1"/>
          <p:nvPr/>
        </p:nvSpPr>
        <p:spPr>
          <a:xfrm>
            <a:off x="3635822" y="10269663"/>
            <a:ext cx="3690768" cy="546303"/>
          </a:xfrm>
          <a:prstGeom prst="rect">
            <a:avLst/>
          </a:prstGeom>
          <a:noFill/>
        </p:spPr>
        <p:txBody>
          <a:bodyPr wrap="square" rtlCol="0" anchor="t">
            <a:spAutoFit/>
          </a:bodyPr>
          <a:lstStyle/>
          <a:p>
            <a:pPr>
              <a:lnSpc>
                <a:spcPts val="1200"/>
              </a:lnSpc>
            </a:pPr>
            <a:r>
              <a:rPr lang="ja-JP" altLang="en-US" sz="1200" b="1" dirty="0">
                <a:solidFill>
                  <a:prstClr val="black"/>
                </a:solidFill>
                <a:latin typeface="メイリオ" panose="020B0604030504040204" pitchFamily="50" charset="-128"/>
                <a:ea typeface="メイリオ" panose="020B0604030504040204" pitchFamily="50" charset="-128"/>
              </a:rPr>
              <a:t>株式会社ＳＳブレイン　</a:t>
            </a:r>
            <a:r>
              <a:rPr lang="en-US" altLang="ja-JP" sz="1000" b="1" dirty="0">
                <a:solidFill>
                  <a:prstClr val="black"/>
                </a:solidFill>
                <a:latin typeface="メイリオ" panose="020B0604030504040204" pitchFamily="50" charset="-128"/>
                <a:ea typeface="メイリオ" panose="020B0604030504040204" pitchFamily="50" charset="-128"/>
              </a:rPr>
              <a:t>TEL. 053-455-3178</a:t>
            </a:r>
            <a:r>
              <a:rPr lang="ja-JP" altLang="en-US" sz="1000" b="1" dirty="0">
                <a:solidFill>
                  <a:prstClr val="black"/>
                </a:solidFill>
                <a:latin typeface="メイリオ" panose="020B0604030504040204" pitchFamily="50" charset="-128"/>
                <a:ea typeface="メイリオ" panose="020B0604030504040204" pitchFamily="50" charset="-128"/>
              </a:rPr>
              <a:t>　</a:t>
            </a:r>
            <a:endParaRPr lang="en-US" altLang="ja-JP" sz="1000" b="1" dirty="0">
              <a:latin typeface="メイリオ" panose="020B0604030504040204" pitchFamily="50" charset="-128"/>
              <a:ea typeface="メイリオ" panose="020B0604030504040204" pitchFamily="50" charset="-128"/>
            </a:endParaRPr>
          </a:p>
          <a:p>
            <a:pPr>
              <a:lnSpc>
                <a:spcPts val="1200"/>
              </a:lnSpc>
            </a:pPr>
            <a:r>
              <a:rPr lang="ja-JP" altLang="en-US" sz="800" b="1" dirty="0">
                <a:latin typeface="メイリオ" panose="020B0604030504040204" pitchFamily="50" charset="-128"/>
                <a:ea typeface="メイリオ" panose="020B0604030504040204" pitchFamily="50" charset="-128"/>
              </a:rPr>
              <a:t>〒</a:t>
            </a:r>
            <a:r>
              <a:rPr lang="en-US" altLang="ja-JP" sz="800" b="1" dirty="0">
                <a:latin typeface="メイリオ" panose="020B0604030504040204" pitchFamily="50" charset="-128"/>
                <a:ea typeface="メイリオ" panose="020B0604030504040204" pitchFamily="50" charset="-128"/>
              </a:rPr>
              <a:t>430-0939</a:t>
            </a:r>
            <a:r>
              <a:rPr lang="ja-JP" altLang="en-US" sz="800" b="1" dirty="0">
                <a:latin typeface="メイリオ" panose="020B0604030504040204" pitchFamily="50" charset="-128"/>
                <a:ea typeface="メイリオ" panose="020B0604030504040204" pitchFamily="50" charset="-128"/>
              </a:rPr>
              <a:t>　静岡県浜松市中区連尺町</a:t>
            </a:r>
            <a:r>
              <a:rPr lang="en-US" altLang="ja-JP" sz="800" b="1" dirty="0">
                <a:latin typeface="メイリオ" panose="020B0604030504040204" pitchFamily="50" charset="-128"/>
                <a:ea typeface="メイリオ" panose="020B0604030504040204" pitchFamily="50" charset="-128"/>
              </a:rPr>
              <a:t>307‐14</a:t>
            </a:r>
            <a:r>
              <a:rPr lang="ja-JP" altLang="en-US" sz="800" b="1" dirty="0">
                <a:latin typeface="メイリオ" panose="020B0604030504040204" pitchFamily="50" charset="-128"/>
                <a:ea typeface="メイリオ" panose="020B0604030504040204" pitchFamily="50" charset="-128"/>
              </a:rPr>
              <a:t>出雲殿互助会連尺ビル</a:t>
            </a:r>
            <a:r>
              <a:rPr lang="en-US" altLang="ja-JP" sz="800" b="1" dirty="0">
                <a:latin typeface="メイリオ" panose="020B0604030504040204" pitchFamily="50" charset="-128"/>
                <a:ea typeface="メイリオ" panose="020B0604030504040204" pitchFamily="50" charset="-128"/>
              </a:rPr>
              <a:t>504</a:t>
            </a:r>
          </a:p>
          <a:p>
            <a:pPr>
              <a:lnSpc>
                <a:spcPts val="1200"/>
              </a:lnSpc>
            </a:pPr>
            <a:r>
              <a:rPr lang="en-US" altLang="ja-JP" sz="800" b="1" dirty="0">
                <a:latin typeface="メイリオ" panose="020B0604030504040204" pitchFamily="50" charset="-128"/>
                <a:ea typeface="メイリオ" panose="020B0604030504040204" pitchFamily="50" charset="-128"/>
              </a:rPr>
              <a:t>E-mail: ssbrain@ssbrain.com</a:t>
            </a:r>
            <a:r>
              <a:rPr lang="ja-JP" altLang="en-US" sz="800" b="1" dirty="0">
                <a:latin typeface="メイリオ" panose="020B0604030504040204" pitchFamily="50" charset="-128"/>
                <a:ea typeface="メイリオ" panose="020B0604030504040204" pitchFamily="50" charset="-128"/>
              </a:rPr>
              <a:t>　</a:t>
            </a:r>
            <a:r>
              <a:rPr lang="en-US" altLang="ja-JP" sz="800" b="1" dirty="0" err="1">
                <a:latin typeface="メイリオ" panose="020B0604030504040204" pitchFamily="50" charset="-128"/>
                <a:ea typeface="メイリオ" panose="020B0604030504040204" pitchFamily="50" charset="-128"/>
              </a:rPr>
              <a:t>HP:http</a:t>
            </a:r>
            <a:r>
              <a:rPr lang="en-US" altLang="ja-JP" sz="800" b="1" dirty="0">
                <a:latin typeface="メイリオ" panose="020B0604030504040204" pitchFamily="50" charset="-128"/>
                <a:ea typeface="メイリオ" panose="020B0604030504040204" pitchFamily="50" charset="-128"/>
              </a:rPr>
              <a:t>://www.ss-brain.com</a:t>
            </a:r>
            <a:endParaRPr lang="ja-JP" altLang="en-US" sz="800" b="1"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AA0E04F3-1607-419B-AE51-CD600FEB3A9E}"/>
              </a:ext>
            </a:extLst>
          </p:cNvPr>
          <p:cNvSpPr txBox="1"/>
          <p:nvPr/>
        </p:nvSpPr>
        <p:spPr>
          <a:xfrm>
            <a:off x="538248" y="940947"/>
            <a:ext cx="1728000" cy="230832"/>
          </a:xfrm>
          <a:prstGeom prst="rect">
            <a:avLst/>
          </a:prstGeom>
          <a:solidFill>
            <a:srgbClr val="92D050"/>
          </a:solidFill>
        </p:spPr>
        <p:txBody>
          <a:bodyPr wrap="square" rtlCol="0" anchor="ctr">
            <a:spAutoFit/>
          </a:bodyPr>
          <a:lstStyle/>
          <a:p>
            <a:pPr algn="ctr"/>
            <a:r>
              <a:rPr kumimoji="1" lang="ja-JP" altLang="en-US" sz="900" b="1" dirty="0"/>
              <a:t>お問合せ・</a:t>
            </a:r>
            <a:r>
              <a:rPr lang="ja-JP" altLang="en-US" sz="900" b="1" dirty="0"/>
              <a:t>お申込み</a:t>
            </a:r>
            <a:endParaRPr kumimoji="1" lang="ja-JP" altLang="en-US" sz="900" b="1" dirty="0"/>
          </a:p>
        </p:txBody>
      </p:sp>
      <p:sp>
        <p:nvSpPr>
          <p:cNvPr id="10" name="テキスト ボックス 9">
            <a:extLst>
              <a:ext uri="{FF2B5EF4-FFF2-40B4-BE49-F238E27FC236}">
                <a16:creationId xmlns:a16="http://schemas.microsoft.com/office/drawing/2014/main" id="{42B54BD0-2660-4470-8BE4-ECF0FC2EF124}"/>
              </a:ext>
            </a:extLst>
          </p:cNvPr>
          <p:cNvSpPr txBox="1"/>
          <p:nvPr/>
        </p:nvSpPr>
        <p:spPr>
          <a:xfrm>
            <a:off x="538248" y="1328701"/>
            <a:ext cx="1728000" cy="230832"/>
          </a:xfrm>
          <a:prstGeom prst="rect">
            <a:avLst/>
          </a:prstGeom>
          <a:solidFill>
            <a:srgbClr val="92D050"/>
          </a:solidFill>
        </p:spPr>
        <p:txBody>
          <a:bodyPr wrap="square" rtlCol="0" anchor="ctr">
            <a:spAutoFit/>
          </a:bodyPr>
          <a:lstStyle/>
          <a:p>
            <a:pPr algn="ctr"/>
            <a:r>
              <a:rPr kumimoji="1" lang="ja-JP" altLang="en-US" sz="900" b="1" dirty="0"/>
              <a:t>打合せ</a:t>
            </a:r>
            <a:endParaRPr kumimoji="1" lang="en-US" altLang="ja-JP" sz="900" b="1" dirty="0"/>
          </a:p>
        </p:txBody>
      </p:sp>
      <p:sp>
        <p:nvSpPr>
          <p:cNvPr id="12" name="テキスト ボックス 11">
            <a:extLst>
              <a:ext uri="{FF2B5EF4-FFF2-40B4-BE49-F238E27FC236}">
                <a16:creationId xmlns:a16="http://schemas.microsoft.com/office/drawing/2014/main" id="{963F55B5-6308-4859-BE78-1CFDACEC3F5E}"/>
              </a:ext>
            </a:extLst>
          </p:cNvPr>
          <p:cNvSpPr txBox="1"/>
          <p:nvPr/>
        </p:nvSpPr>
        <p:spPr>
          <a:xfrm>
            <a:off x="538248" y="1714957"/>
            <a:ext cx="1728000" cy="369332"/>
          </a:xfrm>
          <a:prstGeom prst="rect">
            <a:avLst/>
          </a:prstGeom>
          <a:solidFill>
            <a:srgbClr val="92D050"/>
          </a:solidFill>
        </p:spPr>
        <p:txBody>
          <a:bodyPr wrap="square" rtlCol="0" anchor="ctr">
            <a:spAutoFit/>
          </a:bodyPr>
          <a:lstStyle/>
          <a:p>
            <a:pPr algn="ctr"/>
            <a:r>
              <a:rPr kumimoji="1" lang="ja-JP" altLang="en-US" sz="900" b="1" dirty="0"/>
              <a:t>準備・確認</a:t>
            </a:r>
            <a:endParaRPr kumimoji="1" lang="en-US" altLang="ja-JP" sz="900" b="1" dirty="0"/>
          </a:p>
          <a:p>
            <a:pPr algn="ctr"/>
            <a:r>
              <a:rPr lang="ja-JP" altLang="en-US" sz="900" b="1" dirty="0"/>
              <a:t>ＳＳＢから内定者へ発送</a:t>
            </a:r>
            <a:endParaRPr kumimoji="1" lang="ja-JP" altLang="en-US" sz="900" b="1" dirty="0"/>
          </a:p>
        </p:txBody>
      </p:sp>
      <p:sp>
        <p:nvSpPr>
          <p:cNvPr id="13" name="テキスト ボックス 12">
            <a:extLst>
              <a:ext uri="{FF2B5EF4-FFF2-40B4-BE49-F238E27FC236}">
                <a16:creationId xmlns:a16="http://schemas.microsoft.com/office/drawing/2014/main" id="{9E653F10-0B13-4C6F-BC0C-A65620F9B00C}"/>
              </a:ext>
            </a:extLst>
          </p:cNvPr>
          <p:cNvSpPr txBox="1"/>
          <p:nvPr/>
        </p:nvSpPr>
        <p:spPr>
          <a:xfrm>
            <a:off x="557560" y="2250230"/>
            <a:ext cx="1758866" cy="369332"/>
          </a:xfrm>
          <a:prstGeom prst="rect">
            <a:avLst/>
          </a:prstGeom>
          <a:solidFill>
            <a:srgbClr val="92D050"/>
          </a:solidFill>
        </p:spPr>
        <p:txBody>
          <a:bodyPr wrap="square" rtlCol="0" anchor="ctr">
            <a:spAutoFit/>
          </a:bodyPr>
          <a:lstStyle/>
          <a:p>
            <a:pPr algn="ctr"/>
            <a:r>
              <a:rPr kumimoji="1" lang="ja-JP" altLang="en-US" sz="900" b="1" dirty="0"/>
              <a:t>貴社に内定者から</a:t>
            </a:r>
            <a:endParaRPr kumimoji="1" lang="en-US" altLang="ja-JP" sz="900" b="1" dirty="0"/>
          </a:p>
          <a:p>
            <a:pPr algn="ctr"/>
            <a:r>
              <a:rPr kumimoji="1" lang="ja-JP" altLang="en-US" sz="900" b="1" dirty="0"/>
              <a:t>返信到着</a:t>
            </a:r>
          </a:p>
        </p:txBody>
      </p:sp>
      <p:sp>
        <p:nvSpPr>
          <p:cNvPr id="14" name="テキスト ボックス 13">
            <a:extLst>
              <a:ext uri="{FF2B5EF4-FFF2-40B4-BE49-F238E27FC236}">
                <a16:creationId xmlns:a16="http://schemas.microsoft.com/office/drawing/2014/main" id="{A893D407-407D-4F98-BD79-0B26C74B59C7}"/>
              </a:ext>
            </a:extLst>
          </p:cNvPr>
          <p:cNvSpPr txBox="1"/>
          <p:nvPr/>
        </p:nvSpPr>
        <p:spPr>
          <a:xfrm>
            <a:off x="538248" y="2780755"/>
            <a:ext cx="1728000" cy="230832"/>
          </a:xfrm>
          <a:prstGeom prst="rect">
            <a:avLst/>
          </a:prstGeom>
          <a:solidFill>
            <a:srgbClr val="92D050"/>
          </a:solidFill>
        </p:spPr>
        <p:txBody>
          <a:bodyPr wrap="square" rtlCol="0" anchor="ctr">
            <a:spAutoFit/>
          </a:bodyPr>
          <a:lstStyle/>
          <a:p>
            <a:pPr algn="ctr"/>
            <a:r>
              <a:rPr kumimoji="1" lang="ja-JP" altLang="en-US" sz="900" b="1" dirty="0"/>
              <a:t>③、④を回数分繰り返す</a:t>
            </a:r>
          </a:p>
        </p:txBody>
      </p:sp>
      <p:sp>
        <p:nvSpPr>
          <p:cNvPr id="17" name="テキスト ボックス 16">
            <a:extLst>
              <a:ext uri="{FF2B5EF4-FFF2-40B4-BE49-F238E27FC236}">
                <a16:creationId xmlns:a16="http://schemas.microsoft.com/office/drawing/2014/main" id="{C23970D2-59AE-487E-A7E1-51318D0E58F6}"/>
              </a:ext>
            </a:extLst>
          </p:cNvPr>
          <p:cNvSpPr txBox="1"/>
          <p:nvPr/>
        </p:nvSpPr>
        <p:spPr>
          <a:xfrm>
            <a:off x="2336882" y="944405"/>
            <a:ext cx="4952406" cy="400110"/>
          </a:xfrm>
          <a:prstGeom prst="rect">
            <a:avLst/>
          </a:prstGeom>
          <a:noFill/>
        </p:spPr>
        <p:txBody>
          <a:bodyPr wrap="square" rtlCol="0">
            <a:spAutoFit/>
          </a:bodyPr>
          <a:lstStyle/>
          <a:p>
            <a:r>
              <a:rPr kumimoji="1" lang="ja-JP" altLang="en-US" sz="1000" dirty="0"/>
              <a:t>まず見本をご覧になりたい方もお気軽にご連絡ください。（第１回目の見本をお送りします）</a:t>
            </a:r>
            <a:endParaRPr kumimoji="1" lang="en-US" altLang="ja-JP" sz="1000" dirty="0"/>
          </a:p>
          <a:p>
            <a:r>
              <a:rPr kumimoji="1" lang="en-US" altLang="ja-JP" sz="1000" dirty="0"/>
              <a:t>※</a:t>
            </a:r>
            <a:r>
              <a:rPr kumimoji="1" lang="ja-JP" altLang="en-US" sz="1000" dirty="0"/>
              <a:t>ご希望月から始められます。お問合せください。</a:t>
            </a:r>
          </a:p>
        </p:txBody>
      </p:sp>
      <p:sp>
        <p:nvSpPr>
          <p:cNvPr id="18" name="テキスト ボックス 17">
            <a:extLst>
              <a:ext uri="{FF2B5EF4-FFF2-40B4-BE49-F238E27FC236}">
                <a16:creationId xmlns:a16="http://schemas.microsoft.com/office/drawing/2014/main" id="{8EEBF7CF-1DFF-465A-B5EF-B2A1B775A0E2}"/>
              </a:ext>
            </a:extLst>
          </p:cNvPr>
          <p:cNvSpPr txBox="1"/>
          <p:nvPr/>
        </p:nvSpPr>
        <p:spPr>
          <a:xfrm>
            <a:off x="2336882" y="1271123"/>
            <a:ext cx="3027131" cy="400110"/>
          </a:xfrm>
          <a:prstGeom prst="rect">
            <a:avLst/>
          </a:prstGeom>
          <a:noFill/>
        </p:spPr>
        <p:txBody>
          <a:bodyPr wrap="square" rtlCol="0">
            <a:spAutoFit/>
          </a:bodyPr>
          <a:lstStyle/>
          <a:p>
            <a:r>
              <a:rPr kumimoji="1" lang="ja-JP" altLang="en-US" sz="1000" dirty="0"/>
              <a:t>資料発送日・提出物（感想文）の返信日を決定。</a:t>
            </a:r>
            <a:endParaRPr kumimoji="1" lang="en-US" altLang="ja-JP" sz="1000" dirty="0"/>
          </a:p>
          <a:p>
            <a:r>
              <a:rPr lang="ja-JP" altLang="en-US" sz="1000" dirty="0"/>
              <a:t>御社の封筒を必要な数だけいただきます。</a:t>
            </a:r>
            <a:endParaRPr kumimoji="1" lang="ja-JP" altLang="en-US" sz="1000" dirty="0"/>
          </a:p>
        </p:txBody>
      </p:sp>
      <p:sp>
        <p:nvSpPr>
          <p:cNvPr id="19" name="テキスト ボックス 18">
            <a:extLst>
              <a:ext uri="{FF2B5EF4-FFF2-40B4-BE49-F238E27FC236}">
                <a16:creationId xmlns:a16="http://schemas.microsoft.com/office/drawing/2014/main" id="{F860BE7F-228A-4BBF-80E7-156697F9F066}"/>
              </a:ext>
            </a:extLst>
          </p:cNvPr>
          <p:cNvSpPr txBox="1"/>
          <p:nvPr/>
        </p:nvSpPr>
        <p:spPr>
          <a:xfrm>
            <a:off x="4300412" y="2286620"/>
            <a:ext cx="2840531" cy="846386"/>
          </a:xfrm>
          <a:prstGeom prst="rect">
            <a:avLst/>
          </a:prstGeom>
          <a:noFill/>
          <a:ln w="6350"/>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000" dirty="0"/>
              <a:t>ご用意いただくもの</a:t>
            </a:r>
            <a:endParaRPr kumimoji="1" lang="en-US" altLang="ja-JP" sz="1000" dirty="0"/>
          </a:p>
          <a:p>
            <a:r>
              <a:rPr lang="ja-JP" altLang="en-US" sz="1000" dirty="0"/>
              <a:t>・内定者の方の名簿</a:t>
            </a:r>
            <a:r>
              <a:rPr lang="en-US" altLang="ja-JP" sz="1000" dirty="0"/>
              <a:t>(</a:t>
            </a:r>
            <a:r>
              <a:rPr lang="ja-JP" altLang="en-US" sz="1000" dirty="0"/>
              <a:t>住所・氏名）</a:t>
            </a:r>
            <a:endParaRPr lang="en-US" altLang="ja-JP" sz="1000" dirty="0"/>
          </a:p>
          <a:p>
            <a:r>
              <a:rPr kumimoji="1" lang="ja-JP" altLang="en-US" sz="1000" dirty="0"/>
              <a:t>・封筒（Ａ</a:t>
            </a:r>
            <a:r>
              <a:rPr kumimoji="1" lang="en-US" altLang="ja-JP" sz="1000" dirty="0"/>
              <a:t>4</a:t>
            </a:r>
            <a:r>
              <a:rPr kumimoji="1" lang="ja-JP" altLang="en-US" sz="1000" dirty="0"/>
              <a:t>サイズが入る大きさ）</a:t>
            </a:r>
            <a:endParaRPr kumimoji="1" lang="en-US" altLang="ja-JP" sz="1000" dirty="0"/>
          </a:p>
          <a:p>
            <a:r>
              <a:rPr lang="ja-JP" altLang="en-US" sz="1000" dirty="0"/>
              <a:t>・返信用封筒（小）　　　　</a:t>
            </a:r>
            <a:r>
              <a:rPr kumimoji="1" lang="en-US" altLang="ja-JP" sz="1000" dirty="0"/>
              <a:t>※</a:t>
            </a:r>
            <a:r>
              <a:rPr kumimoji="1" lang="ja-JP" altLang="en-US" sz="1000" dirty="0"/>
              <a:t>人数</a:t>
            </a:r>
            <a:r>
              <a:rPr kumimoji="1" lang="en-US" altLang="ja-JP" sz="1000" dirty="0"/>
              <a:t>×</a:t>
            </a:r>
            <a:r>
              <a:rPr kumimoji="1" lang="ja-JP" altLang="en-US" sz="1000" dirty="0"/>
              <a:t>回数分</a:t>
            </a:r>
            <a:endParaRPr kumimoji="1" lang="en-US" altLang="ja-JP" sz="1000" dirty="0"/>
          </a:p>
          <a:p>
            <a:r>
              <a:rPr lang="en-US" altLang="ja-JP" sz="900" dirty="0"/>
              <a:t>※</a:t>
            </a:r>
            <a:r>
              <a:rPr lang="ja-JP" altLang="en-US" sz="900" dirty="0"/>
              <a:t>いただきました名簿は責任をもって管理いたします</a:t>
            </a:r>
            <a:endParaRPr kumimoji="1" lang="ja-JP" altLang="en-US" sz="900" dirty="0"/>
          </a:p>
        </p:txBody>
      </p:sp>
      <p:sp>
        <p:nvSpPr>
          <p:cNvPr id="21" name="テキスト ボックス 20">
            <a:extLst>
              <a:ext uri="{FF2B5EF4-FFF2-40B4-BE49-F238E27FC236}">
                <a16:creationId xmlns:a16="http://schemas.microsoft.com/office/drawing/2014/main" id="{2FBDA726-F77E-4245-826A-D1B2FA68CFEE}"/>
              </a:ext>
            </a:extLst>
          </p:cNvPr>
          <p:cNvSpPr txBox="1"/>
          <p:nvPr/>
        </p:nvSpPr>
        <p:spPr>
          <a:xfrm>
            <a:off x="2336882" y="1764067"/>
            <a:ext cx="4713789" cy="246221"/>
          </a:xfrm>
          <a:prstGeom prst="rect">
            <a:avLst/>
          </a:prstGeom>
          <a:noFill/>
        </p:spPr>
        <p:txBody>
          <a:bodyPr wrap="square" rtlCol="0">
            <a:spAutoFit/>
          </a:bodyPr>
          <a:lstStyle/>
          <a:p>
            <a:r>
              <a:rPr kumimoji="1" lang="ja-JP" altLang="en-US" sz="1000" dirty="0"/>
              <a:t>毎月発送前に、同封する書類（社内報等）の有無の確認をさせていただきます。</a:t>
            </a:r>
          </a:p>
        </p:txBody>
      </p:sp>
      <p:sp>
        <p:nvSpPr>
          <p:cNvPr id="22" name="テキスト ボックス 21">
            <a:extLst>
              <a:ext uri="{FF2B5EF4-FFF2-40B4-BE49-F238E27FC236}">
                <a16:creationId xmlns:a16="http://schemas.microsoft.com/office/drawing/2014/main" id="{ECDEEADA-8882-477C-9172-D9047EFC0F8E}"/>
              </a:ext>
            </a:extLst>
          </p:cNvPr>
          <p:cNvSpPr txBox="1"/>
          <p:nvPr/>
        </p:nvSpPr>
        <p:spPr>
          <a:xfrm>
            <a:off x="2336882" y="2344511"/>
            <a:ext cx="2383053" cy="246221"/>
          </a:xfrm>
          <a:prstGeom prst="rect">
            <a:avLst/>
          </a:prstGeom>
          <a:noFill/>
        </p:spPr>
        <p:txBody>
          <a:bodyPr wrap="square" rtlCol="0">
            <a:spAutoFit/>
          </a:bodyPr>
          <a:lstStyle/>
          <a:p>
            <a:r>
              <a:rPr kumimoji="1" lang="ja-JP" altLang="en-US" sz="1000" dirty="0"/>
              <a:t>提出物が貴社に返信されます。</a:t>
            </a:r>
          </a:p>
        </p:txBody>
      </p:sp>
      <p:sp>
        <p:nvSpPr>
          <p:cNvPr id="23" name="テキスト ボックス 22">
            <a:extLst>
              <a:ext uri="{FF2B5EF4-FFF2-40B4-BE49-F238E27FC236}">
                <a16:creationId xmlns:a16="http://schemas.microsoft.com/office/drawing/2014/main" id="{2252DA61-12D4-4B2E-A557-97E003075E64}"/>
              </a:ext>
            </a:extLst>
          </p:cNvPr>
          <p:cNvSpPr txBox="1"/>
          <p:nvPr/>
        </p:nvSpPr>
        <p:spPr>
          <a:xfrm>
            <a:off x="197520" y="1281216"/>
            <a:ext cx="216024" cy="307777"/>
          </a:xfrm>
          <a:prstGeom prst="rect">
            <a:avLst/>
          </a:prstGeom>
          <a:noFill/>
        </p:spPr>
        <p:txBody>
          <a:bodyPr wrap="square" rtlCol="0">
            <a:spAutoFit/>
          </a:bodyPr>
          <a:lstStyle/>
          <a:p>
            <a:r>
              <a:rPr kumimoji="1" lang="ja-JP" altLang="en-US" sz="1400" b="1" dirty="0"/>
              <a:t>②</a:t>
            </a:r>
          </a:p>
        </p:txBody>
      </p:sp>
      <p:sp>
        <p:nvSpPr>
          <p:cNvPr id="24" name="テキスト ボックス 23">
            <a:extLst>
              <a:ext uri="{FF2B5EF4-FFF2-40B4-BE49-F238E27FC236}">
                <a16:creationId xmlns:a16="http://schemas.microsoft.com/office/drawing/2014/main" id="{5CDD27FF-C356-46D0-8D37-173061FE2E1A}"/>
              </a:ext>
            </a:extLst>
          </p:cNvPr>
          <p:cNvSpPr txBox="1"/>
          <p:nvPr/>
        </p:nvSpPr>
        <p:spPr>
          <a:xfrm>
            <a:off x="197520" y="1714957"/>
            <a:ext cx="320013" cy="307777"/>
          </a:xfrm>
          <a:prstGeom prst="rect">
            <a:avLst/>
          </a:prstGeom>
          <a:noFill/>
        </p:spPr>
        <p:txBody>
          <a:bodyPr wrap="square" rtlCol="0">
            <a:spAutoFit/>
          </a:bodyPr>
          <a:lstStyle/>
          <a:p>
            <a:r>
              <a:rPr kumimoji="1" lang="ja-JP" altLang="en-US" sz="1400" b="1" dirty="0"/>
              <a:t>③</a:t>
            </a:r>
          </a:p>
        </p:txBody>
      </p:sp>
      <p:sp>
        <p:nvSpPr>
          <p:cNvPr id="25" name="テキスト ボックス 24">
            <a:extLst>
              <a:ext uri="{FF2B5EF4-FFF2-40B4-BE49-F238E27FC236}">
                <a16:creationId xmlns:a16="http://schemas.microsoft.com/office/drawing/2014/main" id="{8EA8F98E-2DFF-4449-9AB9-9C1A27B462E7}"/>
              </a:ext>
            </a:extLst>
          </p:cNvPr>
          <p:cNvSpPr txBox="1"/>
          <p:nvPr/>
        </p:nvSpPr>
        <p:spPr>
          <a:xfrm>
            <a:off x="197520" y="2250230"/>
            <a:ext cx="361677" cy="307777"/>
          </a:xfrm>
          <a:prstGeom prst="rect">
            <a:avLst/>
          </a:prstGeom>
          <a:noFill/>
        </p:spPr>
        <p:txBody>
          <a:bodyPr wrap="square" rtlCol="0">
            <a:spAutoFit/>
          </a:bodyPr>
          <a:lstStyle/>
          <a:p>
            <a:r>
              <a:rPr kumimoji="1" lang="ja-JP" altLang="en-US" sz="1400" b="1" dirty="0"/>
              <a:t>④</a:t>
            </a:r>
          </a:p>
        </p:txBody>
      </p:sp>
      <p:sp>
        <p:nvSpPr>
          <p:cNvPr id="26" name="テキスト ボックス 25">
            <a:extLst>
              <a:ext uri="{FF2B5EF4-FFF2-40B4-BE49-F238E27FC236}">
                <a16:creationId xmlns:a16="http://schemas.microsoft.com/office/drawing/2014/main" id="{E3A69EA1-F2F3-4FF9-B723-F13E6D2BA04E}"/>
              </a:ext>
            </a:extLst>
          </p:cNvPr>
          <p:cNvSpPr txBox="1"/>
          <p:nvPr/>
        </p:nvSpPr>
        <p:spPr>
          <a:xfrm>
            <a:off x="197520" y="2749799"/>
            <a:ext cx="470869" cy="307777"/>
          </a:xfrm>
          <a:prstGeom prst="rect">
            <a:avLst/>
          </a:prstGeom>
          <a:noFill/>
        </p:spPr>
        <p:txBody>
          <a:bodyPr wrap="square" rtlCol="0">
            <a:spAutoFit/>
          </a:bodyPr>
          <a:lstStyle/>
          <a:p>
            <a:r>
              <a:rPr kumimoji="1" lang="ja-JP" altLang="en-US" sz="1400" b="1" dirty="0"/>
              <a:t>⑤</a:t>
            </a:r>
          </a:p>
        </p:txBody>
      </p:sp>
      <p:sp>
        <p:nvSpPr>
          <p:cNvPr id="27" name="テキスト ボックス 26">
            <a:extLst>
              <a:ext uri="{FF2B5EF4-FFF2-40B4-BE49-F238E27FC236}">
                <a16:creationId xmlns:a16="http://schemas.microsoft.com/office/drawing/2014/main" id="{642C21DF-43E3-4710-868F-A7A39D338DCA}"/>
              </a:ext>
            </a:extLst>
          </p:cNvPr>
          <p:cNvSpPr txBox="1"/>
          <p:nvPr/>
        </p:nvSpPr>
        <p:spPr>
          <a:xfrm>
            <a:off x="197520" y="940947"/>
            <a:ext cx="360040" cy="307777"/>
          </a:xfrm>
          <a:prstGeom prst="rect">
            <a:avLst/>
          </a:prstGeom>
          <a:noFill/>
        </p:spPr>
        <p:txBody>
          <a:bodyPr wrap="square" rtlCol="0">
            <a:spAutoFit/>
          </a:bodyPr>
          <a:lstStyle/>
          <a:p>
            <a:r>
              <a:rPr kumimoji="1" lang="ja-JP" altLang="en-US" sz="1400" b="1" dirty="0"/>
              <a:t>①</a:t>
            </a:r>
          </a:p>
        </p:txBody>
      </p:sp>
      <p:sp>
        <p:nvSpPr>
          <p:cNvPr id="7" name="矢印: 下 6">
            <a:extLst>
              <a:ext uri="{FF2B5EF4-FFF2-40B4-BE49-F238E27FC236}">
                <a16:creationId xmlns:a16="http://schemas.microsoft.com/office/drawing/2014/main" id="{BDC93ECA-40A5-4B43-BB6F-FFC64671BEE8}"/>
              </a:ext>
            </a:extLst>
          </p:cNvPr>
          <p:cNvSpPr/>
          <p:nvPr/>
        </p:nvSpPr>
        <p:spPr>
          <a:xfrm>
            <a:off x="1286384" y="1194724"/>
            <a:ext cx="72000" cy="10800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矢印: 下 7">
            <a:extLst>
              <a:ext uri="{FF2B5EF4-FFF2-40B4-BE49-F238E27FC236}">
                <a16:creationId xmlns:a16="http://schemas.microsoft.com/office/drawing/2014/main" id="{5D25C265-ED6E-40F3-A48D-E9ED97E83BDB}"/>
              </a:ext>
            </a:extLst>
          </p:cNvPr>
          <p:cNvSpPr/>
          <p:nvPr/>
        </p:nvSpPr>
        <p:spPr>
          <a:xfrm>
            <a:off x="1290265" y="1584499"/>
            <a:ext cx="72000" cy="10800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下 10">
            <a:extLst>
              <a:ext uri="{FF2B5EF4-FFF2-40B4-BE49-F238E27FC236}">
                <a16:creationId xmlns:a16="http://schemas.microsoft.com/office/drawing/2014/main" id="{1D1EDAD0-7DA8-4DAC-8FE7-35A02CDBA28C}"/>
              </a:ext>
            </a:extLst>
          </p:cNvPr>
          <p:cNvSpPr/>
          <p:nvPr/>
        </p:nvSpPr>
        <p:spPr>
          <a:xfrm>
            <a:off x="1293872" y="2126456"/>
            <a:ext cx="72000" cy="10800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8" name="表 28">
            <a:extLst>
              <a:ext uri="{FF2B5EF4-FFF2-40B4-BE49-F238E27FC236}">
                <a16:creationId xmlns:a16="http://schemas.microsoft.com/office/drawing/2014/main" id="{DC9A4472-758E-4841-995C-3C2698E03A85}"/>
              </a:ext>
            </a:extLst>
          </p:cNvPr>
          <p:cNvGraphicFramePr>
            <a:graphicFrameLocks noGrp="1"/>
          </p:cNvGraphicFramePr>
          <p:nvPr>
            <p:extLst>
              <p:ext uri="{D42A27DB-BD31-4B8C-83A1-F6EECF244321}">
                <p14:modId xmlns:p14="http://schemas.microsoft.com/office/powerpoint/2010/main" val="2478983178"/>
              </p:ext>
            </p:extLst>
          </p:nvPr>
        </p:nvGraphicFramePr>
        <p:xfrm>
          <a:off x="197312" y="3892392"/>
          <a:ext cx="7081207" cy="3527999"/>
        </p:xfrm>
        <a:graphic>
          <a:graphicData uri="http://schemas.openxmlformats.org/drawingml/2006/table">
            <a:tbl>
              <a:tblPr firstRow="1" bandRow="1">
                <a:tableStyleId>{5940675A-B579-460E-94D1-54222C63F5DA}</a:tableStyleId>
              </a:tblPr>
              <a:tblGrid>
                <a:gridCol w="240966">
                  <a:extLst>
                    <a:ext uri="{9D8B030D-6E8A-4147-A177-3AD203B41FA5}">
                      <a16:colId xmlns:a16="http://schemas.microsoft.com/office/drawing/2014/main" val="1579392430"/>
                    </a:ext>
                  </a:extLst>
                </a:gridCol>
                <a:gridCol w="399321">
                  <a:extLst>
                    <a:ext uri="{9D8B030D-6E8A-4147-A177-3AD203B41FA5}">
                      <a16:colId xmlns:a16="http://schemas.microsoft.com/office/drawing/2014/main" val="2969701088"/>
                    </a:ext>
                  </a:extLst>
                </a:gridCol>
                <a:gridCol w="1288184">
                  <a:extLst>
                    <a:ext uri="{9D8B030D-6E8A-4147-A177-3AD203B41FA5}">
                      <a16:colId xmlns:a16="http://schemas.microsoft.com/office/drawing/2014/main" val="561511939"/>
                    </a:ext>
                  </a:extLst>
                </a:gridCol>
                <a:gridCol w="1288184">
                  <a:extLst>
                    <a:ext uri="{9D8B030D-6E8A-4147-A177-3AD203B41FA5}">
                      <a16:colId xmlns:a16="http://schemas.microsoft.com/office/drawing/2014/main" val="46435655"/>
                    </a:ext>
                  </a:extLst>
                </a:gridCol>
                <a:gridCol w="1288184">
                  <a:extLst>
                    <a:ext uri="{9D8B030D-6E8A-4147-A177-3AD203B41FA5}">
                      <a16:colId xmlns:a16="http://schemas.microsoft.com/office/drawing/2014/main" val="4011213913"/>
                    </a:ext>
                  </a:extLst>
                </a:gridCol>
                <a:gridCol w="1288184">
                  <a:extLst>
                    <a:ext uri="{9D8B030D-6E8A-4147-A177-3AD203B41FA5}">
                      <a16:colId xmlns:a16="http://schemas.microsoft.com/office/drawing/2014/main" val="3405376230"/>
                    </a:ext>
                  </a:extLst>
                </a:gridCol>
                <a:gridCol w="1288184">
                  <a:extLst>
                    <a:ext uri="{9D8B030D-6E8A-4147-A177-3AD203B41FA5}">
                      <a16:colId xmlns:a16="http://schemas.microsoft.com/office/drawing/2014/main" val="1935714999"/>
                    </a:ext>
                  </a:extLst>
                </a:gridCol>
              </a:tblGrid>
              <a:tr h="226759">
                <a:tc>
                  <a:txBody>
                    <a:bodyPr/>
                    <a:lstStyle/>
                    <a:p>
                      <a:pPr algn="ctr"/>
                      <a:endParaRPr kumimoji="1" lang="en-US" altLang="ja-JP" sz="700" dirty="0"/>
                    </a:p>
                  </a:txBody>
                  <a:tcPr anchor="ctr"/>
                </a:tc>
                <a:tc>
                  <a:txBody>
                    <a:bodyPr/>
                    <a:lstStyle/>
                    <a:p>
                      <a:pPr algn="ctr"/>
                      <a:endParaRPr kumimoji="1" lang="ja-JP" altLang="en-US" sz="700" dirty="0"/>
                    </a:p>
                  </a:txBody>
                  <a:tcPr anchor="ctr"/>
                </a:tc>
                <a:tc>
                  <a:txBody>
                    <a:bodyPr/>
                    <a:lstStyle/>
                    <a:p>
                      <a:pPr algn="ctr"/>
                      <a:r>
                        <a:rPr kumimoji="1" lang="ja-JP" altLang="en-US" sz="700" dirty="0"/>
                        <a:t>ビジネス編</a:t>
                      </a:r>
                    </a:p>
                  </a:txBody>
                  <a:tcPr anchor="ctr"/>
                </a:tc>
                <a:tc>
                  <a:txBody>
                    <a:bodyPr/>
                    <a:lstStyle/>
                    <a:p>
                      <a:pPr algn="ctr"/>
                      <a:r>
                        <a:rPr kumimoji="1" lang="ja-JP" altLang="en-US" sz="700" dirty="0"/>
                        <a:t>マナー編</a:t>
                      </a:r>
                    </a:p>
                  </a:txBody>
                  <a:tcPr anchor="ctr"/>
                </a:tc>
                <a:tc>
                  <a:txBody>
                    <a:bodyPr/>
                    <a:lstStyle/>
                    <a:p>
                      <a:pPr algn="ctr"/>
                      <a:r>
                        <a:rPr kumimoji="1" lang="ja-JP" altLang="en-US" sz="700" dirty="0"/>
                        <a:t>コミュニケーション編</a:t>
                      </a:r>
                    </a:p>
                  </a:txBody>
                  <a:tcPr anchor="ctr"/>
                </a:tc>
                <a:tc>
                  <a:txBody>
                    <a:bodyPr/>
                    <a:lstStyle/>
                    <a:p>
                      <a:pPr algn="ctr"/>
                      <a:r>
                        <a:rPr kumimoji="1" lang="ja-JP" altLang="en-US" sz="700" dirty="0"/>
                        <a:t>一般常識編</a:t>
                      </a:r>
                    </a:p>
                  </a:txBody>
                  <a:tcPr anchor="ctr"/>
                </a:tc>
                <a:tc>
                  <a:txBody>
                    <a:bodyPr/>
                    <a:lstStyle/>
                    <a:p>
                      <a:pPr algn="ctr"/>
                      <a:r>
                        <a:rPr kumimoji="1" lang="ja-JP" altLang="en-US" sz="700" dirty="0"/>
                        <a:t>その他</a:t>
                      </a:r>
                    </a:p>
                  </a:txBody>
                  <a:tcPr anchor="ctr"/>
                </a:tc>
                <a:extLst>
                  <a:ext uri="{0D108BD9-81ED-4DB2-BD59-A6C34878D82A}">
                    <a16:rowId xmlns:a16="http://schemas.microsoft.com/office/drawing/2014/main" val="3527722452"/>
                  </a:ext>
                </a:extLst>
              </a:tr>
              <a:tr h="700465">
                <a:tc>
                  <a:txBody>
                    <a:bodyPr/>
                    <a:lstStyle/>
                    <a:p>
                      <a:pPr algn="ctr"/>
                      <a:r>
                        <a:rPr kumimoji="1" lang="ja-JP" altLang="en-US" sz="700" dirty="0"/>
                        <a:t>第１回</a:t>
                      </a:r>
                      <a:endParaRPr kumimoji="1" lang="en-US" altLang="ja-JP" sz="700" dirty="0"/>
                    </a:p>
                  </a:txBody>
                  <a:tcPr anchor="ctr"/>
                </a:tc>
                <a:tc>
                  <a:txBody>
                    <a:bodyPr/>
                    <a:lstStyle/>
                    <a:p>
                      <a:pPr algn="ctr"/>
                      <a:r>
                        <a:rPr kumimoji="1" lang="ja-JP" altLang="en-US" sz="700" dirty="0"/>
                        <a:t>１１月</a:t>
                      </a:r>
                    </a:p>
                  </a:txBody>
                  <a:tcPr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現代ビジネス社会の理解</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社会の中の会社</a:t>
                      </a:r>
                      <a:endParaRPr kumimoji="1" lang="en-US" altLang="ja-JP"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企業組織の構成</a:t>
                      </a:r>
                      <a:endPar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電話応対に慣れるには</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電話の応対（かけ方・受け方・とりつぎ方）</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電話の応対（名指し人が不在だったら）</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一日はあいさつで始まりあいさつで終わる</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ＴＰＯで変わるあいさつ</a:t>
                      </a:r>
                      <a:endParaRPr kumimoji="1" lang="en-US" altLang="ja-JP"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学生から社会人へ</a:t>
                      </a:r>
                      <a:endParaRPr kumimoji="1" lang="en-US" altLang="ja-JP"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「新しい生活様式」を取り入れよう①・②</a:t>
                      </a:r>
                      <a:endParaRPr kumimoji="1" lang="en-US" altLang="ja-JP"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縁あって出会った会社</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返信封筒の送り方</a:t>
                      </a:r>
                    </a:p>
                  </a:txBody>
                  <a:tcPr marL="62865" marR="62865" marT="0" marB="0" anchor="ctr"/>
                </a:tc>
                <a:extLst>
                  <a:ext uri="{0D108BD9-81ED-4DB2-BD59-A6C34878D82A}">
                    <a16:rowId xmlns:a16="http://schemas.microsoft.com/office/drawing/2014/main" val="1681380569"/>
                  </a:ext>
                </a:extLst>
              </a:tr>
              <a:tr h="633879">
                <a:tc>
                  <a:txBody>
                    <a:bodyPr/>
                    <a:lstStyle/>
                    <a:p>
                      <a:pPr algn="ctr"/>
                      <a:r>
                        <a:rPr kumimoji="1" lang="ja-JP" altLang="en-US" sz="700" dirty="0"/>
                        <a:t>第２回</a:t>
                      </a:r>
                    </a:p>
                  </a:txBody>
                  <a:tcPr anchor="ctr"/>
                </a:tc>
                <a:tc>
                  <a:txBody>
                    <a:bodyPr/>
                    <a:lstStyle/>
                    <a:p>
                      <a:pPr algn="ctr"/>
                      <a:r>
                        <a:rPr kumimoji="1" lang="ja-JP" altLang="en-US" sz="700" dirty="0"/>
                        <a:t>１２月</a:t>
                      </a:r>
                    </a:p>
                  </a:txBody>
                  <a:tcPr anchor="ctr"/>
                </a:tc>
                <a:tc>
                  <a:txBody>
                    <a:bodyPr/>
                    <a:lstStyle/>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仕事に求められる意識</a:t>
                      </a:r>
                      <a:endParaRPr kumimoji="1" lang="en-US" altLang="ja-JP" sz="700" kern="100" dirty="0">
                        <a:solidFill>
                          <a:schemeClr val="tx1"/>
                        </a:solidFill>
                        <a:effectLst/>
                        <a:latin typeface="Century" panose="02040604050505020304" pitchFamily="18" charset="0"/>
                        <a:ea typeface="+mn-ea"/>
                        <a:cs typeface="Times New Roman" panose="02020603050405020304" pitchFamily="18" charset="0"/>
                      </a:endParaRPr>
                    </a:p>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仕事には優先順位がある</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用件が確実に伝わる伝言の</a:t>
                      </a: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書き方</a:t>
                      </a:r>
                      <a:endParaRPr kumimoji="1" lang="en-US" altLang="ja-JP" sz="700" kern="100" dirty="0">
                        <a:solidFill>
                          <a:schemeClr val="tx1"/>
                        </a:solidFill>
                        <a:effectLst/>
                        <a:latin typeface="Century" panose="02040604050505020304" pitchFamily="18" charset="0"/>
                        <a:ea typeface="+mn-ea"/>
                        <a:cs typeface="Times New Roman" panose="02020603050405020304" pitchFamily="18" charset="0"/>
                      </a:endParaRP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携帯電話の基本マナー＆ルール</a:t>
                      </a:r>
                      <a:endParaRPr kumimoji="1" lang="en-US" altLang="ja-JP" sz="700" kern="100" dirty="0">
                        <a:solidFill>
                          <a:schemeClr val="tx1"/>
                        </a:solidFill>
                        <a:effectLst/>
                        <a:latin typeface="Century" panose="02040604050505020304" pitchFamily="18" charset="0"/>
                        <a:ea typeface="+mn-ea"/>
                        <a:cs typeface="Times New Roman" panose="02020603050405020304" pitchFamily="18" charset="0"/>
                      </a:endParaRP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気をつけたいＳＮＳマナー</a:t>
                      </a:r>
                      <a:endPar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txBody>
                  <a:tcPr marL="62865" marR="62865" marT="0" marB="0" anchor="ctr"/>
                </a:tc>
                <a:tc>
                  <a:txBody>
                    <a:bodyPr/>
                    <a:lstStyle/>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コミュニケーションの第一歩</a:t>
                      </a:r>
                    </a:p>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ビジネスのホウレンソウ</a:t>
                      </a:r>
                    </a:p>
                  </a:txBody>
                  <a:tcPr marL="62865" marR="62865" marT="0" marB="0" anchor="ctr"/>
                </a:tc>
                <a:tc>
                  <a:txBody>
                    <a:bodyPr/>
                    <a:lstStyle/>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早く職場になれるために</a:t>
                      </a:r>
                      <a:endParaRPr kumimoji="1" lang="en-US" altLang="ja-JP"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公私のけじめをつけよう</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Ｑ＆Ａ①</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電話応対、緊張する！！</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お茶くみ・コピー取りは新人の仕事？</a:t>
                      </a:r>
                    </a:p>
                  </a:txBody>
                  <a:tcPr marL="62865" marR="62865" marT="0" marB="0" anchor="ctr"/>
                </a:tc>
                <a:extLst>
                  <a:ext uri="{0D108BD9-81ED-4DB2-BD59-A6C34878D82A}">
                    <a16:rowId xmlns:a16="http://schemas.microsoft.com/office/drawing/2014/main" val="1748713440"/>
                  </a:ext>
                </a:extLst>
              </a:tr>
              <a:tr h="633879">
                <a:tc>
                  <a:txBody>
                    <a:bodyPr/>
                    <a:lstStyle/>
                    <a:p>
                      <a:pPr algn="ctr"/>
                      <a:r>
                        <a:rPr kumimoji="1" lang="ja-JP" altLang="en-US" sz="700" dirty="0"/>
                        <a:t>第３回</a:t>
                      </a:r>
                    </a:p>
                  </a:txBody>
                  <a:tcPr anchor="ctr"/>
                </a:tc>
                <a:tc>
                  <a:txBody>
                    <a:bodyPr/>
                    <a:lstStyle/>
                    <a:p>
                      <a:pPr algn="ctr"/>
                      <a:r>
                        <a:rPr kumimoji="1" lang="ja-JP" altLang="en-US" sz="700" dirty="0"/>
                        <a:t>１月</a:t>
                      </a:r>
                    </a:p>
                  </a:txBody>
                  <a:tcPr anchor="ctr"/>
                </a:tc>
                <a:tc>
                  <a:txBody>
                    <a:bodyPr/>
                    <a:lstStyle/>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ＰＤＣＡサイクルの考え方</a:t>
                      </a:r>
                    </a:p>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仕事の５Ｗ２Ｈ</a:t>
                      </a:r>
                      <a:endParaRPr kumimoji="1" lang="en-US" altLang="ja-JP"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txBody>
                  <a:tcPr marL="62865" marR="62865" marT="0" marB="0" anchor="ctr"/>
                </a:tc>
                <a:tc>
                  <a:txBody>
                    <a:bodyPr/>
                    <a:lstStyle/>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来客の応対</a:t>
                      </a:r>
                      <a:endParaRPr kumimoji="1" lang="en-US" altLang="ja-JP"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席次</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敬語をマスターしよう①</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敬語をマスターしよう②</a:t>
                      </a:r>
                      <a:endParaRPr kumimoji="1" lang="en-US" altLang="ja-JP" sz="700" kern="100" dirty="0">
                        <a:solidFill>
                          <a:schemeClr val="tx1"/>
                        </a:solidFill>
                        <a:effectLst/>
                        <a:latin typeface="Century" panose="02040604050505020304" pitchFamily="18" charset="0"/>
                        <a:ea typeface="+mn-ea"/>
                        <a:cs typeface="Times New Roman" panose="02020603050405020304" pitchFamily="18" charset="0"/>
                      </a:endParaRP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敬語</a:t>
                      </a: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をマスターしよう③</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敬語　練習問題</a:t>
                      </a:r>
                      <a:endParaRPr kumimoji="1" lang="en-US" altLang="ja-JP"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txBody>
                  <a:tcPr marL="62865" marR="62865" marT="0" marB="0" anchor="ctr"/>
                </a:tc>
                <a:tc>
                  <a:txBody>
                    <a:bodyPr/>
                    <a:lstStyle/>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注意をうけたときの態度</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Ｑ＆Ａ②</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仕事でミスしたときにはどうすればいいの？</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カンカンに怒っているお客様からのクレーム！どうしよう。</a:t>
                      </a:r>
                      <a:endPar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19862919"/>
                  </a:ext>
                </a:extLst>
              </a:tr>
              <a:tr h="699138">
                <a:tc>
                  <a:txBody>
                    <a:bodyPr/>
                    <a:lstStyle/>
                    <a:p>
                      <a:pPr algn="ctr"/>
                      <a:r>
                        <a:rPr kumimoji="1" lang="ja-JP" altLang="en-US" sz="700" dirty="0"/>
                        <a:t>第４回</a:t>
                      </a:r>
                    </a:p>
                  </a:txBody>
                  <a:tcPr anchor="ctr"/>
                </a:tc>
                <a:tc>
                  <a:txBody>
                    <a:bodyPr/>
                    <a:lstStyle/>
                    <a:p>
                      <a:pPr marL="0" algn="ctr" defTabSz="1009895" rtl="0" eaLnBrk="1" latinLnBrk="0" hangingPunct="1"/>
                      <a:r>
                        <a:rPr kumimoji="1" lang="ja-JP" altLang="en-US" sz="700" kern="1200" dirty="0">
                          <a:solidFill>
                            <a:schemeClr val="tx1"/>
                          </a:solidFill>
                          <a:latin typeface="+mn-lt"/>
                          <a:ea typeface="+mn-ea"/>
                          <a:cs typeface="+mn-cs"/>
                        </a:rPr>
                        <a:t>２月</a:t>
                      </a:r>
                    </a:p>
                  </a:txBody>
                  <a:tcPr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電子メールのｴﾁｹｯﾄ･ﾏﾅｰ</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上司へのメール例</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社外へのメール例</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ビジネスでよく活用する機能</a:t>
                      </a:r>
                    </a:p>
                  </a:txBody>
                  <a:tcPr marL="62865" marR="62865" marT="0" marB="0" anchor="ctr"/>
                </a:tc>
                <a:tc>
                  <a:txBody>
                    <a:bodyPr/>
                    <a:lstStyle/>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名刺の取り扱い</a:t>
                      </a:r>
                      <a:endParaRPr kumimoji="1" lang="en-US" altLang="ja-JP"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endParaRPr>
                    </a:p>
                    <a:p>
                      <a:pPr marL="0" marR="0" lvl="0" indent="0" algn="just" defTabSz="1009895" rtl="0" eaLnBrk="1" fontAlgn="auto" latinLnBrk="0" hangingPunct="1">
                        <a:lnSpc>
                          <a:spcPts val="900"/>
                        </a:lnSpc>
                        <a:spcBef>
                          <a:spcPts val="0"/>
                        </a:spcBef>
                        <a:spcAft>
                          <a:spcPts val="0"/>
                        </a:spcAft>
                        <a:buClrTx/>
                        <a:buSzTx/>
                        <a:buFontTx/>
                        <a:buNone/>
                        <a:tabLst/>
                        <a:defRPr/>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お茶の接待</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上司・先輩との接し方</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同僚・後輩との接し方</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新人の反応はよくみられている</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Ｑ＆Ａ③</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寝坊した！お腹が痛い！会社に間に合わない！！</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今日だけは早く帰りたい！</a:t>
                      </a:r>
                    </a:p>
                  </a:txBody>
                  <a:tcPr marL="62865" marR="62865" marT="0" marB="0" anchor="ctr"/>
                </a:tc>
                <a:extLst>
                  <a:ext uri="{0D108BD9-81ED-4DB2-BD59-A6C34878D82A}">
                    <a16:rowId xmlns:a16="http://schemas.microsoft.com/office/drawing/2014/main" val="1033050754"/>
                  </a:ext>
                </a:extLst>
              </a:tr>
              <a:tr h="633879">
                <a:tc>
                  <a:txBody>
                    <a:bodyPr/>
                    <a:lstStyle/>
                    <a:p>
                      <a:pPr algn="ctr"/>
                      <a:r>
                        <a:rPr kumimoji="1" lang="ja-JP" altLang="en-US" sz="700" dirty="0"/>
                        <a:t>第５回</a:t>
                      </a:r>
                    </a:p>
                  </a:txBody>
                  <a:tcPr anchor="ctr"/>
                </a:tc>
                <a:tc>
                  <a:txBody>
                    <a:bodyPr/>
                    <a:lstStyle/>
                    <a:p>
                      <a:pPr algn="ctr"/>
                      <a:r>
                        <a:rPr kumimoji="1" lang="ja-JP" altLang="en-US" sz="700" dirty="0"/>
                        <a:t>３月</a:t>
                      </a:r>
                    </a:p>
                  </a:txBody>
                  <a:tcPr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指示・命令の受け方</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仕事を早く覚える４つのルール</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身だしなみの基本</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身だしなみを整えよう</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自己紹介の心構え</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相手に印象づける紹介のしかた</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必要とされる人材を目指せ</a:t>
                      </a:r>
                    </a:p>
                  </a:txBody>
                  <a:tcPr marL="62865" marR="62865" marT="0" marB="0" anchor="ctr"/>
                </a:tc>
                <a:tc>
                  <a:txBody>
                    <a:bodyPr/>
                    <a:lstStyle/>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Ｑ＆Ａ④</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なぜ？！配置先が希望と違う！</a:t>
                      </a:r>
                    </a:p>
                    <a:p>
                      <a:pPr marL="0" algn="just" defTabSz="1009895" rtl="0" eaLnBrk="1" latinLnBrk="0" hangingPunct="1">
                        <a:lnSpc>
                          <a:spcPts val="900"/>
                        </a:lnSpc>
                        <a:spcAft>
                          <a:spcPts val="0"/>
                        </a:spcAft>
                      </a:pPr>
                      <a:r>
                        <a:rPr kumimoji="1" lang="ja-JP" altLang="en-US" sz="700" kern="100" dirty="0">
                          <a:solidFill>
                            <a:schemeClr val="tx1"/>
                          </a:solidFill>
                          <a:effectLst/>
                          <a:latin typeface="Century" panose="02040604050505020304" pitchFamily="18" charset="0"/>
                          <a:ea typeface="+mn-ea"/>
                          <a:cs typeface="Times New Roman" panose="02020603050405020304" pitchFamily="18" charset="0"/>
                        </a:rPr>
                        <a:t>間違えを指摘されてしまった！でも・・・</a:t>
                      </a:r>
                    </a:p>
                  </a:txBody>
                  <a:tcPr marL="62865" marR="62865" marT="0" marB="0" anchor="ctr"/>
                </a:tc>
                <a:extLst>
                  <a:ext uri="{0D108BD9-81ED-4DB2-BD59-A6C34878D82A}">
                    <a16:rowId xmlns:a16="http://schemas.microsoft.com/office/drawing/2014/main" val="3609140870"/>
                  </a:ext>
                </a:extLst>
              </a:tr>
            </a:tbl>
          </a:graphicData>
        </a:graphic>
      </p:graphicFrame>
      <p:sp>
        <p:nvSpPr>
          <p:cNvPr id="3" name="テキスト ボックス 2">
            <a:extLst>
              <a:ext uri="{FF2B5EF4-FFF2-40B4-BE49-F238E27FC236}">
                <a16:creationId xmlns:a16="http://schemas.microsoft.com/office/drawing/2014/main" id="{37771EA4-1CFE-452C-8ACF-4CB1BA099AA4}"/>
              </a:ext>
            </a:extLst>
          </p:cNvPr>
          <p:cNvSpPr txBox="1"/>
          <p:nvPr/>
        </p:nvSpPr>
        <p:spPr>
          <a:xfrm>
            <a:off x="424261" y="7666763"/>
            <a:ext cx="1224000" cy="276999"/>
          </a:xfrm>
          <a:prstGeom prst="rect">
            <a:avLst/>
          </a:prstGeom>
          <a:solidFill>
            <a:srgbClr val="F68426"/>
          </a:solidFill>
          <a:effectLst>
            <a:outerShdw blurRad="50800" dist="38100" dir="2700000" algn="tl" rotWithShape="0">
              <a:prstClr val="black">
                <a:alpha val="40000"/>
              </a:prstClr>
            </a:outerShdw>
          </a:effectLst>
        </p:spPr>
        <p:txBody>
          <a:bodyPr wrap="square" rtlCol="0" anchor="ctr">
            <a:spAutoFit/>
          </a:bodyPr>
          <a:lstStyle>
            <a:defPPr>
              <a:defRPr lang="ja-JP"/>
            </a:defPPr>
            <a:lvl1pPr>
              <a:defRPr sz="1200">
                <a:solidFill>
                  <a:schemeClr val="bg1"/>
                </a:solidFill>
                <a:latin typeface="HGP創英角ｺﾞｼｯｸUB" panose="020B0900000000000000" pitchFamily="50" charset="-128"/>
                <a:ea typeface="HGP創英角ｺﾞｼｯｸUB" panose="020B0900000000000000" pitchFamily="50" charset="-128"/>
              </a:defRPr>
            </a:lvl1pPr>
          </a:lstStyle>
          <a:p>
            <a:pPr algn="ctr"/>
            <a:r>
              <a:rPr lang="ja-JP" altLang="en-US" dirty="0"/>
              <a:t>受講費用</a:t>
            </a:r>
          </a:p>
        </p:txBody>
      </p:sp>
      <p:sp>
        <p:nvSpPr>
          <p:cNvPr id="29" name="テキスト ボックス 28">
            <a:extLst>
              <a:ext uri="{FF2B5EF4-FFF2-40B4-BE49-F238E27FC236}">
                <a16:creationId xmlns:a16="http://schemas.microsoft.com/office/drawing/2014/main" id="{7E3357FD-41D9-43C7-8A40-404DE03FDAF3}"/>
              </a:ext>
            </a:extLst>
          </p:cNvPr>
          <p:cNvSpPr txBox="1"/>
          <p:nvPr/>
        </p:nvSpPr>
        <p:spPr>
          <a:xfrm>
            <a:off x="1837652" y="7730109"/>
            <a:ext cx="3813425" cy="276999"/>
          </a:xfrm>
          <a:prstGeom prst="rect">
            <a:avLst/>
          </a:prstGeom>
          <a:noFill/>
        </p:spPr>
        <p:txBody>
          <a:bodyPr wrap="square" rtlCol="0">
            <a:spAutoFit/>
          </a:bodyPr>
          <a:lstStyle/>
          <a:p>
            <a:r>
              <a:rPr kumimoji="1" lang="ja-JP" altLang="en-US" sz="1200" b="1" dirty="0"/>
              <a:t>１ヶ月　３，３００</a:t>
            </a:r>
            <a:r>
              <a:rPr lang="ja-JP" altLang="en-US" sz="1200" b="1" dirty="0"/>
              <a:t>円／１名様（消費税込・送料込）</a:t>
            </a:r>
            <a:endParaRPr kumimoji="1" lang="ja-JP" altLang="en-US" sz="1200" b="1" dirty="0"/>
          </a:p>
        </p:txBody>
      </p:sp>
      <p:sp>
        <p:nvSpPr>
          <p:cNvPr id="30" name="テキスト ボックス 29">
            <a:extLst>
              <a:ext uri="{FF2B5EF4-FFF2-40B4-BE49-F238E27FC236}">
                <a16:creationId xmlns:a16="http://schemas.microsoft.com/office/drawing/2014/main" id="{0C7BCEC3-D627-47B0-B9DB-7EB49D3EE5F9}"/>
              </a:ext>
            </a:extLst>
          </p:cNvPr>
          <p:cNvSpPr txBox="1"/>
          <p:nvPr/>
        </p:nvSpPr>
        <p:spPr>
          <a:xfrm>
            <a:off x="402720" y="7967547"/>
            <a:ext cx="7128263" cy="223138"/>
          </a:xfrm>
          <a:prstGeom prst="rect">
            <a:avLst/>
          </a:prstGeom>
          <a:noFill/>
        </p:spPr>
        <p:txBody>
          <a:bodyPr wrap="square" rtlCol="0">
            <a:spAutoFit/>
          </a:bodyPr>
          <a:lstStyle/>
          <a:p>
            <a:r>
              <a:rPr kumimoji="1" lang="ja-JP" altLang="en-US" sz="850" dirty="0"/>
              <a:t>特典：入社前通信教育にお申込みいただいた会社様には、３月・４月に予定しております新入社員研修講座を特別受講料にて受講していただけます。</a:t>
            </a:r>
          </a:p>
        </p:txBody>
      </p:sp>
      <p:sp>
        <p:nvSpPr>
          <p:cNvPr id="33" name="テキスト ボックス 32">
            <a:extLst>
              <a:ext uri="{FF2B5EF4-FFF2-40B4-BE49-F238E27FC236}">
                <a16:creationId xmlns:a16="http://schemas.microsoft.com/office/drawing/2014/main" id="{6E434A77-36D1-45F4-9F62-727E75509DF6}"/>
              </a:ext>
            </a:extLst>
          </p:cNvPr>
          <p:cNvSpPr txBox="1"/>
          <p:nvPr/>
        </p:nvSpPr>
        <p:spPr>
          <a:xfrm>
            <a:off x="465783" y="8218667"/>
            <a:ext cx="6662077" cy="276999"/>
          </a:xfrm>
          <a:prstGeom prst="rect">
            <a:avLst/>
          </a:prstGeom>
          <a:solidFill>
            <a:srgbClr val="F68426"/>
          </a:solidFill>
          <a:effectLst>
            <a:outerShdw blurRad="50800" dist="38100" dir="2700000" algn="tl" rotWithShape="0">
              <a:prstClr val="black">
                <a:alpha val="40000"/>
              </a:prstClr>
            </a:outerShdw>
          </a:effectLst>
        </p:spPr>
        <p:txBody>
          <a:bodyPr wrap="square" rtlCol="0" anchor="ctr">
            <a:spAutoFit/>
          </a:bodyPr>
          <a:lstStyle>
            <a:defPPr>
              <a:defRPr lang="ja-JP"/>
            </a:defPPr>
            <a:lvl1pPr algn="ctr">
              <a:defRPr sz="1200">
                <a:solidFill>
                  <a:schemeClr val="bg1"/>
                </a:solidFill>
                <a:latin typeface="HGP創英角ｺﾞｼｯｸUB" panose="020B0900000000000000" pitchFamily="50" charset="-128"/>
                <a:ea typeface="HGP創英角ｺﾞｼｯｸUB" panose="020B0900000000000000" pitchFamily="50" charset="-128"/>
              </a:defRPr>
            </a:lvl1pPr>
          </a:lstStyle>
          <a:p>
            <a:r>
              <a:rPr lang="ja-JP" altLang="en-US" dirty="0"/>
              <a:t>２０２２年度　新入社員入社前通信教育　申込書</a:t>
            </a:r>
          </a:p>
        </p:txBody>
      </p:sp>
      <p:sp>
        <p:nvSpPr>
          <p:cNvPr id="35" name="テキスト ボックス 34">
            <a:extLst>
              <a:ext uri="{FF2B5EF4-FFF2-40B4-BE49-F238E27FC236}">
                <a16:creationId xmlns:a16="http://schemas.microsoft.com/office/drawing/2014/main" id="{8735F31E-719F-417B-B2F0-4160E31C12AD}"/>
              </a:ext>
            </a:extLst>
          </p:cNvPr>
          <p:cNvSpPr txBox="1"/>
          <p:nvPr/>
        </p:nvSpPr>
        <p:spPr>
          <a:xfrm>
            <a:off x="221297" y="8531481"/>
            <a:ext cx="7176234" cy="215444"/>
          </a:xfrm>
          <a:prstGeom prst="rect">
            <a:avLst/>
          </a:prstGeom>
          <a:noFill/>
        </p:spPr>
        <p:txBody>
          <a:bodyPr wrap="square" rtlCol="0">
            <a:spAutoFit/>
          </a:bodyPr>
          <a:lstStyle/>
          <a:p>
            <a:r>
              <a:rPr kumimoji="1" lang="ja-JP" altLang="en-US" sz="800" dirty="0"/>
              <a:t>下記申込書にご記入のうえ</a:t>
            </a:r>
            <a:r>
              <a:rPr kumimoji="1" lang="en-US" altLang="ja-JP" sz="800" dirty="0"/>
              <a:t>FAX</a:t>
            </a:r>
            <a:r>
              <a:rPr kumimoji="1" lang="ja-JP" altLang="en-US" sz="800" dirty="0"/>
              <a:t>でお申し込みください。折り返しこちらから確認のお電話を入れさせていただきます。もちろん、お電話でのお申込も受け付けています。</a:t>
            </a:r>
          </a:p>
        </p:txBody>
      </p:sp>
      <p:graphicFrame>
        <p:nvGraphicFramePr>
          <p:cNvPr id="36" name="表 37">
            <a:extLst>
              <a:ext uri="{FF2B5EF4-FFF2-40B4-BE49-F238E27FC236}">
                <a16:creationId xmlns:a16="http://schemas.microsoft.com/office/drawing/2014/main" id="{94A2699F-E5BB-4806-871F-42E52C2F50A7}"/>
              </a:ext>
            </a:extLst>
          </p:cNvPr>
          <p:cNvGraphicFramePr>
            <a:graphicFrameLocks noGrp="1"/>
          </p:cNvGraphicFramePr>
          <p:nvPr>
            <p:extLst>
              <p:ext uri="{D42A27DB-BD31-4B8C-83A1-F6EECF244321}">
                <p14:modId xmlns:p14="http://schemas.microsoft.com/office/powerpoint/2010/main" val="2022132979"/>
              </p:ext>
            </p:extLst>
          </p:nvPr>
        </p:nvGraphicFramePr>
        <p:xfrm>
          <a:off x="340822" y="8768446"/>
          <a:ext cx="6912000" cy="1501413"/>
        </p:xfrm>
        <a:graphic>
          <a:graphicData uri="http://schemas.openxmlformats.org/drawingml/2006/table">
            <a:tbl>
              <a:tblPr firstRow="1" bandRow="1">
                <a:tableStyleId>{5940675A-B579-460E-94D1-54222C63F5DA}</a:tableStyleId>
              </a:tblPr>
              <a:tblGrid>
                <a:gridCol w="3456000">
                  <a:extLst>
                    <a:ext uri="{9D8B030D-6E8A-4147-A177-3AD203B41FA5}">
                      <a16:colId xmlns:a16="http://schemas.microsoft.com/office/drawing/2014/main" val="318697353"/>
                    </a:ext>
                  </a:extLst>
                </a:gridCol>
                <a:gridCol w="3456000">
                  <a:extLst>
                    <a:ext uri="{9D8B030D-6E8A-4147-A177-3AD203B41FA5}">
                      <a16:colId xmlns:a16="http://schemas.microsoft.com/office/drawing/2014/main" val="989251969"/>
                    </a:ext>
                  </a:extLst>
                </a:gridCol>
              </a:tblGrid>
              <a:tr h="349413">
                <a:tc>
                  <a:txBody>
                    <a:bodyPr/>
                    <a:lstStyle/>
                    <a:p>
                      <a:r>
                        <a:rPr kumimoji="1" lang="ja-JP" altLang="en-US" sz="900" b="1" dirty="0"/>
                        <a:t>会社名</a:t>
                      </a:r>
                    </a:p>
                  </a:txBody>
                  <a:tcPr/>
                </a:tc>
                <a:tc>
                  <a:txBody>
                    <a:bodyPr/>
                    <a:lstStyle/>
                    <a:p>
                      <a:r>
                        <a:rPr kumimoji="1" lang="ja-JP" altLang="en-US" sz="900" b="1" dirty="0"/>
                        <a:t>申込責任者氏名</a:t>
                      </a:r>
                    </a:p>
                  </a:txBody>
                  <a:tcPr/>
                </a:tc>
                <a:extLst>
                  <a:ext uri="{0D108BD9-81ED-4DB2-BD59-A6C34878D82A}">
                    <a16:rowId xmlns:a16="http://schemas.microsoft.com/office/drawing/2014/main" val="396294925"/>
                  </a:ext>
                </a:extLst>
              </a:tr>
              <a:tr h="288000">
                <a:tc gridSpan="2">
                  <a:txBody>
                    <a:bodyPr/>
                    <a:lstStyle/>
                    <a:p>
                      <a:r>
                        <a:rPr kumimoji="1" lang="ja-JP" altLang="en-US" sz="900" b="1" dirty="0"/>
                        <a:t>ご住所　〒</a:t>
                      </a:r>
                    </a:p>
                  </a:txBody>
                  <a:tcPr/>
                </a:tc>
                <a:tc hMerge="1">
                  <a:txBody>
                    <a:bodyPr/>
                    <a:lstStyle/>
                    <a:p>
                      <a:endParaRPr kumimoji="1" lang="ja-JP" altLang="en-US" sz="1100" dirty="0"/>
                    </a:p>
                  </a:txBody>
                  <a:tcPr/>
                </a:tc>
                <a:extLst>
                  <a:ext uri="{0D108BD9-81ED-4DB2-BD59-A6C34878D82A}">
                    <a16:rowId xmlns:a16="http://schemas.microsoft.com/office/drawing/2014/main" val="2748378022"/>
                  </a:ext>
                </a:extLst>
              </a:tr>
              <a:tr h="288000">
                <a:tc>
                  <a:txBody>
                    <a:bodyPr/>
                    <a:lstStyle/>
                    <a:p>
                      <a:r>
                        <a:rPr kumimoji="1" lang="en-US" altLang="ja-JP" sz="1050" dirty="0"/>
                        <a:t>TEL</a:t>
                      </a:r>
                      <a:endParaRPr kumimoji="1" lang="ja-JP" altLang="en-US" sz="1050" dirty="0"/>
                    </a:p>
                  </a:txBody>
                  <a:tcPr/>
                </a:tc>
                <a:tc>
                  <a:txBody>
                    <a:bodyPr/>
                    <a:lstStyle/>
                    <a:p>
                      <a:r>
                        <a:rPr kumimoji="1" lang="en-US" altLang="ja-JP" sz="1050" dirty="0"/>
                        <a:t>FAX</a:t>
                      </a:r>
                      <a:endParaRPr kumimoji="1" lang="ja-JP" altLang="en-US" sz="1050" dirty="0"/>
                    </a:p>
                  </a:txBody>
                  <a:tcPr/>
                </a:tc>
                <a:extLst>
                  <a:ext uri="{0D108BD9-81ED-4DB2-BD59-A6C34878D82A}">
                    <a16:rowId xmlns:a16="http://schemas.microsoft.com/office/drawing/2014/main" val="1499220485"/>
                  </a:ext>
                </a:extLst>
              </a:tr>
              <a:tr h="288000">
                <a:tc>
                  <a:txBody>
                    <a:bodyPr/>
                    <a:lstStyle/>
                    <a:p>
                      <a:r>
                        <a:rPr kumimoji="1" lang="en-US" altLang="ja-JP" sz="1050" dirty="0"/>
                        <a:t>E-mail</a:t>
                      </a:r>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55568967"/>
                  </a:ext>
                </a:extLst>
              </a:tr>
              <a:tr h="288000">
                <a:tc gridSpan="2">
                  <a:txBody>
                    <a:bodyPr/>
                    <a:lstStyle/>
                    <a:p>
                      <a:r>
                        <a:rPr lang="ja-JP" altLang="en-US" sz="900" b="1" dirty="0"/>
                        <a:t>内定者人数　</a:t>
                      </a:r>
                      <a:r>
                        <a:rPr kumimoji="1" lang="ja-JP" altLang="en-US" sz="900" b="1" dirty="0"/>
                        <a:t>　　　　　　　　　　　　　　　　　　　　　　　　　　　</a:t>
                      </a:r>
                      <a:r>
                        <a:rPr kumimoji="1" lang="ja-JP" altLang="en-US" sz="1100" b="1" dirty="0"/>
                        <a:t>名</a:t>
                      </a:r>
                    </a:p>
                  </a:txBody>
                  <a:tcPr/>
                </a:tc>
                <a:tc hMerge="1">
                  <a:txBody>
                    <a:bodyPr/>
                    <a:lstStyle/>
                    <a:p>
                      <a:endParaRPr kumimoji="1" lang="ja-JP" altLang="en-US" sz="1100" dirty="0"/>
                    </a:p>
                  </a:txBody>
                  <a:tcPr anchor="b"/>
                </a:tc>
                <a:extLst>
                  <a:ext uri="{0D108BD9-81ED-4DB2-BD59-A6C34878D82A}">
                    <a16:rowId xmlns:a16="http://schemas.microsoft.com/office/drawing/2014/main" val="361375076"/>
                  </a:ext>
                </a:extLst>
              </a:tr>
            </a:tbl>
          </a:graphicData>
        </a:graphic>
      </p:graphicFrame>
      <p:sp>
        <p:nvSpPr>
          <p:cNvPr id="39" name="テキスト ボックス 38">
            <a:extLst>
              <a:ext uri="{FF2B5EF4-FFF2-40B4-BE49-F238E27FC236}">
                <a16:creationId xmlns:a16="http://schemas.microsoft.com/office/drawing/2014/main" id="{4A809537-4816-4C0E-9E1E-496BB77706FB}"/>
              </a:ext>
            </a:extLst>
          </p:cNvPr>
          <p:cNvSpPr txBox="1"/>
          <p:nvPr/>
        </p:nvSpPr>
        <p:spPr>
          <a:xfrm>
            <a:off x="340822" y="10170257"/>
            <a:ext cx="2309778" cy="622414"/>
          </a:xfrm>
          <a:prstGeom prst="rect">
            <a:avLst/>
          </a:prstGeom>
          <a:noFill/>
        </p:spPr>
        <p:txBody>
          <a:bodyPr wrap="square" rtlCol="0">
            <a:spAutoFit/>
          </a:bodyPr>
          <a:lstStyle/>
          <a:p>
            <a:pPr>
              <a:lnSpc>
                <a:spcPts val="2000"/>
              </a:lnSpc>
            </a:pPr>
            <a:r>
              <a:rPr kumimoji="1" lang="en-US" altLang="ja-JP" sz="1100" b="1" dirty="0">
                <a:solidFill>
                  <a:srgbClr val="F68426"/>
                </a:solidFill>
              </a:rPr>
              <a:t>FAX</a:t>
            </a:r>
            <a:r>
              <a:rPr kumimoji="1" lang="ja-JP" altLang="en-US" sz="1100" b="1" dirty="0">
                <a:solidFill>
                  <a:srgbClr val="F68426"/>
                </a:solidFill>
              </a:rPr>
              <a:t>送信先</a:t>
            </a:r>
            <a:endParaRPr kumimoji="1" lang="en-US" altLang="ja-JP" sz="1100" b="1" dirty="0">
              <a:solidFill>
                <a:srgbClr val="F68426"/>
              </a:solidFill>
            </a:endParaRPr>
          </a:p>
          <a:p>
            <a:pPr>
              <a:lnSpc>
                <a:spcPts val="2000"/>
              </a:lnSpc>
            </a:pPr>
            <a:r>
              <a:rPr lang="ja-JP" altLang="en-US" sz="2400" b="1" dirty="0">
                <a:solidFill>
                  <a:srgbClr val="F68426"/>
                </a:solidFill>
              </a:rPr>
              <a:t>　</a:t>
            </a:r>
            <a:r>
              <a:rPr lang="en-US" altLang="ja-JP" sz="2400" b="1" dirty="0">
                <a:solidFill>
                  <a:srgbClr val="F68426"/>
                </a:solidFill>
              </a:rPr>
              <a:t>053-455-6850</a:t>
            </a:r>
            <a:endParaRPr kumimoji="1" lang="ja-JP" altLang="en-US" sz="2400" b="1" dirty="0">
              <a:solidFill>
                <a:srgbClr val="F68426"/>
              </a:solidFill>
            </a:endParaRPr>
          </a:p>
        </p:txBody>
      </p:sp>
      <p:sp>
        <p:nvSpPr>
          <p:cNvPr id="40" name="矢印: 五方向 39">
            <a:extLst>
              <a:ext uri="{FF2B5EF4-FFF2-40B4-BE49-F238E27FC236}">
                <a16:creationId xmlns:a16="http://schemas.microsoft.com/office/drawing/2014/main" id="{92825C19-7995-4354-AF56-3707EB9B0187}"/>
              </a:ext>
            </a:extLst>
          </p:cNvPr>
          <p:cNvSpPr/>
          <p:nvPr/>
        </p:nvSpPr>
        <p:spPr>
          <a:xfrm>
            <a:off x="2487422" y="10312902"/>
            <a:ext cx="1008000" cy="400110"/>
          </a:xfrm>
          <a:prstGeom prst="homePlate">
            <a:avLst/>
          </a:prstGeom>
          <a:solidFill>
            <a:srgbClr val="F68426"/>
          </a:solidFill>
          <a:effectLst>
            <a:outerShdw blurRad="50800" dist="38100" dir="2700000" algn="tl" rotWithShape="0">
              <a:prstClr val="black">
                <a:alpha val="40000"/>
              </a:prstClr>
            </a:outerShdw>
          </a:effectLst>
        </p:spPr>
        <p:txBody>
          <a:bodyPr wrap="square" rtlCol="0" anchor="ctr">
            <a:spAutoFit/>
          </a:bodyPr>
          <a:lstStyle/>
          <a:p>
            <a:pPr algn="ctr"/>
            <a:r>
              <a:rPr lang="ja-JP" altLang="en-US" sz="1000" dirty="0">
                <a:solidFill>
                  <a:schemeClr val="bg1"/>
                </a:solidFill>
                <a:latin typeface="HGP創英角ｺﾞｼｯｸUB" panose="020B0900000000000000" pitchFamily="50" charset="-128"/>
                <a:ea typeface="HGP創英角ｺﾞｼｯｸUB" panose="020B0900000000000000" pitchFamily="50" charset="-128"/>
              </a:rPr>
              <a:t>お問合わせはこちら</a:t>
            </a:r>
          </a:p>
        </p:txBody>
      </p:sp>
      <p:sp>
        <p:nvSpPr>
          <p:cNvPr id="45" name="矢印: 下 44">
            <a:extLst>
              <a:ext uri="{FF2B5EF4-FFF2-40B4-BE49-F238E27FC236}">
                <a16:creationId xmlns:a16="http://schemas.microsoft.com/office/drawing/2014/main" id="{21AAA9A0-1988-4534-ACEF-DB6E976B69BB}"/>
              </a:ext>
            </a:extLst>
          </p:cNvPr>
          <p:cNvSpPr/>
          <p:nvPr/>
        </p:nvSpPr>
        <p:spPr>
          <a:xfrm>
            <a:off x="1322009" y="2646158"/>
            <a:ext cx="72000" cy="108000"/>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04107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4060</TotalTime>
  <Words>1218</Words>
  <Application>Microsoft Office PowerPoint</Application>
  <PresentationFormat>ユーザー設定</PresentationFormat>
  <Paragraphs>164</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ＭＳ Ｐゴシック</vt:lpstr>
      <vt:lpstr>メイリオ</vt:lpstr>
      <vt:lpstr>游ゴシック</vt:lpstr>
      <vt:lpstr>Arial</vt:lpstr>
      <vt:lpstr>Calibri</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Fujimoto Hidetoshi</dc:creator>
  <cp:lastModifiedBy>中村　裕子 中村 YN.</cp:lastModifiedBy>
  <cp:revision>395</cp:revision>
  <cp:lastPrinted>2021-10-04T02:30:56Z</cp:lastPrinted>
  <dcterms:created xsi:type="dcterms:W3CDTF">2014-02-04T08:28:04Z</dcterms:created>
  <dcterms:modified xsi:type="dcterms:W3CDTF">2021-10-04T02:32:12Z</dcterms:modified>
</cp:coreProperties>
</file>